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9" r:id="rId2"/>
    <p:sldId id="424" r:id="rId3"/>
    <p:sldId id="333" r:id="rId4"/>
    <p:sldId id="480" r:id="rId5"/>
    <p:sldId id="489" r:id="rId6"/>
    <p:sldId id="475" r:id="rId7"/>
    <p:sldId id="477" r:id="rId8"/>
    <p:sldId id="478" r:id="rId9"/>
    <p:sldId id="488" r:id="rId10"/>
    <p:sldId id="479" r:id="rId11"/>
    <p:sldId id="482" r:id="rId12"/>
    <p:sldId id="481" r:id="rId13"/>
    <p:sldId id="483" r:id="rId14"/>
    <p:sldId id="484" r:id="rId15"/>
    <p:sldId id="485" r:id="rId16"/>
    <p:sldId id="473" r:id="rId17"/>
    <p:sldId id="423" r:id="rId18"/>
    <p:sldId id="476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9900"/>
    <a:srgbClr val="C05048"/>
    <a:srgbClr val="EAB200"/>
    <a:srgbClr val="00FF00"/>
    <a:srgbClr val="C0504D"/>
    <a:srgbClr val="00B050"/>
    <a:srgbClr val="4F81BD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655" autoAdjust="0"/>
    <p:restoredTop sz="96919" autoAdjust="0"/>
  </p:normalViewPr>
  <p:slideViewPr>
    <p:cSldViewPr>
      <p:cViewPr varScale="1">
        <p:scale>
          <a:sx n="77" d="100"/>
          <a:sy n="77" d="100"/>
        </p:scale>
        <p:origin x="177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01"/>
    </p:cViewPr>
  </p:sorterViewPr>
  <p:notesViewPr>
    <p:cSldViewPr>
      <p:cViewPr varScale="1">
        <p:scale>
          <a:sx n="56" d="100"/>
          <a:sy n="56" d="100"/>
        </p:scale>
        <p:origin x="-3283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2B4231-A98F-4655-8E8C-3E6CBFC64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0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A854644-7882-4B5A-A781-826C4F8B1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56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54644-7882-4B5A-A781-826C4F8B1B5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3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06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9"/>
          <p:cNvSpPr>
            <a:spLocks noChangeArrowheads="1"/>
          </p:cNvSpPr>
          <p:nvPr userDrawn="1"/>
        </p:nvSpPr>
        <p:spPr bwMode="auto">
          <a:xfrm>
            <a:off x="0" y="6165850"/>
            <a:ext cx="9144000" cy="5032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30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89050"/>
            <a:ext cx="7772400" cy="1470025"/>
          </a:xfrm>
        </p:spPr>
        <p:txBody>
          <a:bodyPr anchor="ctr"/>
          <a:lstStyle>
            <a:lvl1pPr algn="ctr">
              <a:defRPr>
                <a:solidFill>
                  <a:srgbClr val="000099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482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Formatvorlage des Untertitelmasters durch Klicken bearbeiten</a:t>
            </a:r>
          </a:p>
        </p:txBody>
      </p:sp>
      <p:sp>
        <p:nvSpPr>
          <p:cNvPr id="19" name="Rectangle 50"/>
          <p:cNvSpPr>
            <a:spLocks noChangeArrowheads="1"/>
          </p:cNvSpPr>
          <p:nvPr userDrawn="1"/>
        </p:nvSpPr>
        <p:spPr bwMode="auto">
          <a:xfrm>
            <a:off x="179389" y="6237288"/>
            <a:ext cx="266442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pt-BR" i="1" dirty="0">
                <a:solidFill>
                  <a:srgbClr val="C0C0C0"/>
                </a:solidFill>
                <a:latin typeface="Arial Unicode MS" pitchFamily="34" charset="-128"/>
                <a:cs typeface="+mn-cs"/>
              </a:rPr>
              <a:t>Sill</a:t>
            </a:r>
            <a:r>
              <a:rPr lang="pt-BR" i="1" baseline="0" dirty="0">
                <a:solidFill>
                  <a:srgbClr val="C0C0C0"/>
                </a:solidFill>
                <a:latin typeface="Arial Unicode MS" pitchFamily="34" charset="-128"/>
                <a:cs typeface="+mn-cs"/>
              </a:rPr>
              <a:t> Torres – QCA</a:t>
            </a:r>
            <a:endParaRPr lang="en-US" i="1" noProof="0" dirty="0">
              <a:solidFill>
                <a:srgbClr val="C0C0C0"/>
              </a:solidFill>
              <a:latin typeface="Arial Unicode MS" pitchFamily="34" charset="-128"/>
              <a:cs typeface="+mn-cs"/>
            </a:endParaRP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2D24DB3A-8EC1-4D1F-95CC-039986A8A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43" y="6402984"/>
            <a:ext cx="884404" cy="345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C40312-1670-49D0-8FAA-CA47513B2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7"/>
          <a:stretch/>
        </p:blipFill>
        <p:spPr>
          <a:xfrm>
            <a:off x="7802472" y="6391251"/>
            <a:ext cx="513616" cy="369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22D41C-AF3F-477E-BF2A-84BCEAAA2C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34" y="6405340"/>
            <a:ext cx="831276" cy="3408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7D70B9-A2E4-40B5-AEDD-EDDBE58052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46596" y="6445507"/>
            <a:ext cx="731584" cy="2604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E70813-B5B2-4F3C-BD1E-2DCB068556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86351" y="6440377"/>
            <a:ext cx="818848" cy="270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4421"/>
            <a:ext cx="8229600" cy="4911741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8218488" cy="592118"/>
          </a:xfrm>
        </p:spPr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64231" y="714359"/>
            <a:ext cx="8215313" cy="500063"/>
          </a:xfrm>
        </p:spPr>
        <p:txBody>
          <a:bodyPr/>
          <a:lstStyle>
            <a:lvl1pPr>
              <a:buNone/>
              <a:defRPr sz="1800" u="sng"/>
            </a:lvl1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14421"/>
            <a:ext cx="4038600" cy="4911741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4421"/>
            <a:ext cx="4038600" cy="4911741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64231" y="714359"/>
            <a:ext cx="8215313" cy="500063"/>
          </a:xfrm>
        </p:spPr>
        <p:txBody>
          <a:bodyPr/>
          <a:lstStyle>
            <a:lvl1pPr>
              <a:buNone/>
              <a:defRPr sz="1800" u="sng"/>
            </a:lvl1pPr>
          </a:lstStyle>
          <a:p>
            <a:pPr lvl="0"/>
            <a:r>
              <a:rPr lang="en-US" noProof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14421"/>
            <a:ext cx="2746648" cy="4911741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47864" y="1214421"/>
            <a:ext cx="5616624" cy="4911741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64231" y="714359"/>
            <a:ext cx="8215313" cy="500063"/>
          </a:xfrm>
        </p:spPr>
        <p:txBody>
          <a:bodyPr/>
          <a:lstStyle>
            <a:lvl1pPr>
              <a:buNone/>
              <a:defRPr sz="1800" u="sng"/>
            </a:lvl1pPr>
          </a:lstStyle>
          <a:p>
            <a:pPr lvl="0"/>
            <a:r>
              <a:rPr lang="en-US" noProof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107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14421"/>
            <a:ext cx="3898776" cy="1638515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852936"/>
            <a:ext cx="8208912" cy="3273226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64231" y="714359"/>
            <a:ext cx="8215313" cy="500063"/>
          </a:xfrm>
        </p:spPr>
        <p:txBody>
          <a:bodyPr/>
          <a:lstStyle>
            <a:lvl1pPr>
              <a:buNone/>
              <a:defRPr sz="1800" u="sng"/>
            </a:lvl1pPr>
          </a:lstStyle>
          <a:p>
            <a:pPr lvl="0"/>
            <a:r>
              <a:rPr lang="en-US" noProof="0"/>
              <a:t>Textmasterformate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3"/>
          </p:nvPr>
        </p:nvSpPr>
        <p:spPr>
          <a:xfrm>
            <a:off x="4355976" y="1196753"/>
            <a:ext cx="4320480" cy="1656184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9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4241"/>
            <a:ext cx="4044462" cy="5221923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0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338" y="904241"/>
            <a:ext cx="4044462" cy="5221923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0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2000" b="0">
                <a:latin typeface="Calibri" pitchFamily="34" charset="0"/>
              </a:defRPr>
            </a:lvl4pPr>
            <a:lvl5pPr>
              <a:defRPr sz="2000" b="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8875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9DD2-F431-454C-88AA-39B6DF927D83}" type="datetime1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5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18488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/>
              <a:t>Titelmasterformat</a:t>
            </a:r>
            <a:endParaRPr lang="en-US" altLang="en-US" noProof="0" dirty="0"/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454025" y="714375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8" name="AutoShape 44"/>
          <p:cNvSpPr>
            <a:spLocks noChangeArrowheads="1"/>
          </p:cNvSpPr>
          <p:nvPr/>
        </p:nvSpPr>
        <p:spPr bwMode="auto">
          <a:xfrm>
            <a:off x="0" y="6165850"/>
            <a:ext cx="9144000" cy="5032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8243888" y="6275388"/>
            <a:ext cx="720725" cy="40481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50000"/>
              </a:lnSpc>
              <a:defRPr/>
            </a:pPr>
            <a:fld id="{09470EF4-A358-45A3-BDDD-EBF7C5BB92A2}" type="slidenum">
              <a:rPr lang="en-US">
                <a:solidFill>
                  <a:srgbClr val="C0C0C0"/>
                </a:solidFill>
                <a:cs typeface="+mn-cs"/>
              </a:rPr>
              <a:pPr algn="r">
                <a:lnSpc>
                  <a:spcPct val="150000"/>
                </a:lnSpc>
                <a:defRPr/>
              </a:pPr>
              <a:t>‹#›</a:t>
            </a:fld>
            <a:endParaRPr lang="en-US" dirty="0">
              <a:solidFill>
                <a:srgbClr val="C0C0C0"/>
              </a:solidFill>
              <a:cs typeface="+mn-cs"/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179389" y="6237288"/>
            <a:ext cx="266442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pt-BR" i="1" dirty="0">
                <a:solidFill>
                  <a:srgbClr val="C0C0C0"/>
                </a:solidFill>
                <a:latin typeface="Arial Unicode MS" pitchFamily="34" charset="-128"/>
                <a:cs typeface="+mn-cs"/>
              </a:rPr>
              <a:t>Sill</a:t>
            </a:r>
            <a:r>
              <a:rPr lang="pt-BR" i="1" baseline="0" dirty="0">
                <a:solidFill>
                  <a:srgbClr val="C0C0C0"/>
                </a:solidFill>
                <a:latin typeface="Arial Unicode MS" pitchFamily="34" charset="-128"/>
                <a:cs typeface="+mn-cs"/>
              </a:rPr>
              <a:t> Torres – QCA</a:t>
            </a:r>
            <a:endParaRPr lang="pt-BR" i="1" dirty="0">
              <a:solidFill>
                <a:srgbClr val="C0C0C0"/>
              </a:solidFill>
              <a:latin typeface="Arial Unicode MS" pitchFamily="34" charset="-128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43" y="6402984"/>
            <a:ext cx="884404" cy="3455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F4BA4C-600F-4F4E-BDD1-A2ACBCD23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7"/>
          <a:stretch/>
        </p:blipFill>
        <p:spPr>
          <a:xfrm>
            <a:off x="7802472" y="6391251"/>
            <a:ext cx="513616" cy="369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CCF20C-4A82-4D29-B421-39E4E112887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34" y="6405340"/>
            <a:ext cx="831276" cy="340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E9E74-EFAB-431D-A1E5-3C23FCB756F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46596" y="6445507"/>
            <a:ext cx="731584" cy="2604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97F653-218A-48EE-808B-0D033C6F3E4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686351" y="6440377"/>
            <a:ext cx="818848" cy="2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E5F839-A5D6-4F16-AAC1-621413691D8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122238"/>
            <a:ext cx="1594520" cy="605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95" r:id="rId4"/>
    <p:sldLayoutId id="2147483696" r:id="rId5"/>
    <p:sldLayoutId id="2147483657" r:id="rId6"/>
    <p:sldLayoutId id="2147483698" r:id="rId7"/>
    <p:sldLayoutId id="214748369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426016" y="2011219"/>
            <a:ext cx="8280920" cy="1470025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b="1" dirty="0">
                <a:effectLst/>
              </a:rPr>
              <a:t>Evaluating the Impact of Interconnections in Quantum-dot Cellular Automata (QCA)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8280920" cy="2592288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Frank Sill Torres</a:t>
            </a:r>
            <a:r>
              <a:rPr lang="en-US" sz="2400" b="1" baseline="30000" dirty="0"/>
              <a:t>1,2</a:t>
            </a:r>
            <a:r>
              <a:rPr lang="en-US" sz="2400" b="1" dirty="0"/>
              <a:t>, </a:t>
            </a:r>
            <a:r>
              <a:rPr lang="de-DE" sz="2400" dirty="0"/>
              <a:t>Robert Wille</a:t>
            </a:r>
            <a:r>
              <a:rPr lang="de-DE" sz="2400" baseline="30000" dirty="0"/>
              <a:t>1,3</a:t>
            </a:r>
            <a:r>
              <a:rPr lang="de-DE" sz="2400" dirty="0"/>
              <a:t>, Marcel Walter</a:t>
            </a:r>
            <a:r>
              <a:rPr lang="de-DE" sz="2400" baseline="30000" dirty="0"/>
              <a:t>2</a:t>
            </a:r>
            <a:r>
              <a:rPr lang="de-DE" sz="2400" dirty="0"/>
              <a:t>, </a:t>
            </a:r>
            <a:br>
              <a:rPr lang="de-DE" sz="2400" dirty="0"/>
            </a:br>
            <a:r>
              <a:rPr lang="de-DE" sz="2400" dirty="0"/>
              <a:t>Philipp Niemann</a:t>
            </a:r>
            <a:r>
              <a:rPr lang="de-DE" sz="2400" baseline="30000" dirty="0"/>
              <a:t>1,2</a:t>
            </a:r>
            <a:r>
              <a:rPr lang="de-DE" sz="2400" dirty="0"/>
              <a:t>, Daniel Große</a:t>
            </a:r>
            <a:r>
              <a:rPr lang="de-DE" sz="2400" baseline="30000" dirty="0"/>
              <a:t>1,2</a:t>
            </a:r>
            <a:r>
              <a:rPr lang="de-DE" sz="2400" dirty="0"/>
              <a:t>, </a:t>
            </a:r>
            <a:r>
              <a:rPr lang="pt-BR" sz="2400" dirty="0"/>
              <a:t>Rolf Drechsler</a:t>
            </a:r>
            <a:r>
              <a:rPr lang="pt-BR" sz="2400" baseline="30000" dirty="0"/>
              <a:t>1,2</a:t>
            </a:r>
          </a:p>
          <a:p>
            <a:pPr>
              <a:defRPr/>
            </a:pPr>
            <a:endParaRPr lang="pt-BR" baseline="30000" dirty="0"/>
          </a:p>
          <a:p>
            <a:pPr>
              <a:defRPr/>
            </a:pPr>
            <a:r>
              <a:rPr lang="en-US" i="1" baseline="30000" dirty="0"/>
              <a:t>1</a:t>
            </a:r>
            <a:r>
              <a:rPr lang="en-US" i="1" dirty="0"/>
              <a:t>DFKI GmbH (Germany), </a:t>
            </a:r>
            <a:r>
              <a:rPr lang="en-US" i="1" baseline="30000" dirty="0"/>
              <a:t>2</a:t>
            </a:r>
            <a:r>
              <a:rPr lang="en-US" i="1" dirty="0"/>
              <a:t>University of Bremen (Germany)</a:t>
            </a:r>
          </a:p>
          <a:p>
            <a:pPr>
              <a:defRPr/>
            </a:pPr>
            <a:r>
              <a:rPr lang="en-US" i="1" baseline="30000" dirty="0"/>
              <a:t>3</a:t>
            </a:r>
            <a:r>
              <a:rPr lang="pt-BR" i="1" dirty="0"/>
              <a:t>JKU Linz (</a:t>
            </a:r>
            <a:r>
              <a:rPr lang="pt-BR" i="1" dirty="0" err="1"/>
              <a:t>Austria</a:t>
            </a:r>
            <a:r>
              <a:rPr lang="pt-BR" i="1" dirty="0"/>
              <a:t>)</a:t>
            </a:r>
            <a:endParaRPr lang="en-US" i="1" dirty="0"/>
          </a:p>
        </p:txBody>
      </p:sp>
      <p:sp>
        <p:nvSpPr>
          <p:cNvPr id="2" name="AutoShape 2" descr="Image result for uni bremen"/>
          <p:cNvSpPr>
            <a:spLocks noChangeAspect="1" noChangeArrowheads="1"/>
          </p:cNvSpPr>
          <p:nvPr/>
        </p:nvSpPr>
        <p:spPr bwMode="auto">
          <a:xfrm>
            <a:off x="5031160" y="1049189"/>
            <a:ext cx="165245" cy="16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91B8-A258-49E9-A4F9-DED98746B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24" y="0"/>
            <a:ext cx="9144000" cy="19837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1464C6-52AA-4613-91F0-1A164EB5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Automation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43171-1245-4029-8704-20BCFA6165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Characterized Gate library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0658EE6-394D-4F97-B925-12CE5E2DE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967393"/>
              </p:ext>
            </p:extLst>
          </p:nvPr>
        </p:nvGraphicFramePr>
        <p:xfrm>
          <a:off x="464231" y="1556792"/>
          <a:ext cx="8229600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703">
                  <a:extLst>
                    <a:ext uri="{9D8B030D-6E8A-4147-A177-3AD203B41FA5}">
                      <a16:colId xmlns:a16="http://schemas.microsoft.com/office/drawing/2014/main" val="2593779394"/>
                    </a:ext>
                  </a:extLst>
                </a:gridCol>
                <a:gridCol w="1176833">
                  <a:extLst>
                    <a:ext uri="{9D8B030D-6E8A-4147-A177-3AD203B41FA5}">
                      <a16:colId xmlns:a16="http://schemas.microsoft.com/office/drawing/2014/main" val="451290512"/>
                    </a:ext>
                  </a:extLst>
                </a:gridCol>
                <a:gridCol w="857065">
                  <a:extLst>
                    <a:ext uri="{9D8B030D-6E8A-4147-A177-3AD203B41FA5}">
                      <a16:colId xmlns:a16="http://schemas.microsoft.com/office/drawing/2014/main" val="50762588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98589775"/>
                    </a:ext>
                  </a:extLst>
                </a:gridCol>
                <a:gridCol w="655103">
                  <a:extLst>
                    <a:ext uri="{9D8B030D-6E8A-4147-A177-3AD203B41FA5}">
                      <a16:colId xmlns:a16="http://schemas.microsoft.com/office/drawing/2014/main" val="105175881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5500849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12894583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086108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539294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70171194"/>
                    </a:ext>
                  </a:extLst>
                </a:gridCol>
              </a:tblGrid>
              <a:tr h="370840">
                <a:tc rowSpan="3" gridSpan="2"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Area [µm²]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noProof="0" dirty="0"/>
                        <a:t>Delay</a:t>
                      </a:r>
                    </a:p>
                    <a:p>
                      <a:r>
                        <a:rPr lang="en-US" noProof="0" dirty="0"/>
                        <a:t>[tiles]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Energy </a:t>
                      </a:r>
                      <a:r>
                        <a:rPr lang="en-US" noProof="0" dirty="0" err="1"/>
                        <a:t>Disspation</a:t>
                      </a:r>
                      <a:r>
                        <a:rPr lang="en-US" noProof="0" dirty="0"/>
                        <a:t> [</a:t>
                      </a:r>
                      <a:r>
                        <a:rPr lang="en-US" noProof="0" dirty="0" err="1"/>
                        <a:t>meV</a:t>
                      </a:r>
                      <a:r>
                        <a:rPr lang="en-US" noProof="0" dirty="0"/>
                        <a:t>]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948335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noProof="0" dirty="0" err="1">
                          <a:solidFill>
                            <a:schemeClr val="bg1"/>
                          </a:solidFill>
                        </a:rPr>
                        <a:t>Regl</a:t>
                      </a: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. Mode (25 GHz)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Fast mode (100 GHz)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96101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000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...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111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000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chemeClr val="bg1"/>
                          </a:solidFill>
                        </a:rPr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111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3838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b="1" noProof="0"/>
                        <a:t>Routing Elements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Wire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0.09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919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Bent-wire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0.84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94262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Fanout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2380936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b="1" noProof="0"/>
                        <a:t>Logic Gates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Inverter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1.19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07660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Majority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1.41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1.41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44624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OR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44963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NOR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0.31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2.49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514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626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98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A81DD6-27E3-4E00-8163-24602568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Environment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B44D15-2F45-4C9C-ACC4-BF4D566DE4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Diagonal arrangement of clocking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Levelizing of netlist graph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89C46-1D86-4CAB-B238-9C6D0591FC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/>
              <a:t>Diagonal placement of each level</a:t>
            </a:r>
          </a:p>
          <a:p>
            <a:pPr marL="457200" indent="-457200">
              <a:buFont typeface="+mj-lt"/>
              <a:buAutoNum type="arabicPeriod" startAt="3"/>
            </a:pPr>
            <a:endParaRPr lang="en-US"/>
          </a:p>
          <a:p>
            <a:pPr marL="457200" indent="-457200">
              <a:buFont typeface="+mj-lt"/>
              <a:buAutoNum type="arabicPeriod" startAt="3"/>
            </a:pPr>
            <a:endParaRPr lang="en-US"/>
          </a:p>
          <a:p>
            <a:pPr marL="457200" indent="-457200">
              <a:buFont typeface="+mj-lt"/>
              <a:buAutoNum type="arabicPeriod" startAt="3"/>
            </a:pPr>
            <a:endParaRPr lang="en-US"/>
          </a:p>
          <a:p>
            <a:pPr marL="457200" indent="-457200">
              <a:buFont typeface="+mj-lt"/>
              <a:buAutoNum type="arabicPeriod" startAt="3"/>
            </a:pPr>
            <a:endParaRPr lang="en-US"/>
          </a:p>
          <a:p>
            <a:pPr marL="457200" indent="-457200">
              <a:buFont typeface="+mj-lt"/>
              <a:buAutoNum type="arabicPeriod" startAt="3"/>
            </a:pPr>
            <a:r>
              <a:rPr lang="en-US"/>
              <a:t>Routing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902AF-405B-49B8-97A3-C3AF1B5097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P&amp;R Algorithm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F0AC4D-C8A1-4F4C-A699-8464468E7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091948"/>
            <a:ext cx="1594388" cy="1625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3A2DD2-EBFC-4114-85E1-DD0580B6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221088"/>
            <a:ext cx="2292455" cy="2049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4ADB62-6175-4D24-8F72-600E57611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939" y="2045208"/>
            <a:ext cx="1594389" cy="1625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DCEE21-170A-4685-9E14-E0740FEBF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940" y="4221088"/>
            <a:ext cx="1594388" cy="162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B44D15-2F45-4C9C-ACC4-BF4D566DE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Synthesis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Synthesis library (</a:t>
            </a:r>
            <a:r>
              <a:rPr lang="en-US" dirty="0">
                <a:solidFill>
                  <a:schemeClr val="accent2"/>
                </a:solidFill>
              </a:rPr>
              <a:t>*.lib</a:t>
            </a:r>
            <a:r>
              <a:rPr lang="en-US" dirty="0"/>
              <a:t>) for QCA gate library</a:t>
            </a:r>
          </a:p>
          <a:p>
            <a:pPr lvl="1"/>
            <a:r>
              <a:rPr lang="en-US" dirty="0"/>
              <a:t>Synopsys </a:t>
            </a:r>
            <a:r>
              <a:rPr lang="en-US" dirty="0">
                <a:solidFill>
                  <a:schemeClr val="accent2"/>
                </a:solidFill>
              </a:rPr>
              <a:t>Design Compiler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ABC</a:t>
            </a:r>
            <a:r>
              <a:rPr lang="en-US" dirty="0"/>
              <a:t> (AIG, BDD)</a:t>
            </a:r>
          </a:p>
          <a:p>
            <a:r>
              <a:rPr lang="en-US" dirty="0">
                <a:solidFill>
                  <a:schemeClr val="accent2"/>
                </a:solidFill>
              </a:rPr>
              <a:t>EFPL</a:t>
            </a:r>
            <a:r>
              <a:rPr lang="en-US" dirty="0"/>
              <a:t> Benchmarks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81DD6-27E3-4E00-8163-24602568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Environment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902AF-405B-49B8-97A3-C3AF1B5097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Flow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7C6FA9DF-095F-4A1F-B4F4-068AD71557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786962"/>
              </p:ext>
            </p:extLst>
          </p:nvPr>
        </p:nvGraphicFramePr>
        <p:xfrm>
          <a:off x="822028" y="3429000"/>
          <a:ext cx="7488831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451290512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val="308610830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val="335392949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val="2070171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Benchmark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Inputs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Outputs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AND nodes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1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Adder (adder)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26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Barrel shifter (barrel)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3336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380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Max (max)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2865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76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Sine (sin)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5416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462483"/>
                  </a:ext>
                </a:extLst>
              </a:tr>
              <a:tr h="148416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626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577C82-3DF8-49E4-ADA6-0E15AA1EE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928" y="1214438"/>
            <a:ext cx="7204143" cy="49117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70760F-1E99-458C-89F3-E7AD2681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Results</a:t>
            </a:r>
            <a:endParaRPr lang="pt-B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61DC4-50FD-430B-886E-C0FD880CA8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err="1"/>
              <a:t>Area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652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A1C3A2-D1E7-47FB-84A1-A52590DD4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446" y="1214438"/>
            <a:ext cx="7101107" cy="49117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83E6DB-4597-4EAE-B613-4BB1FCD5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Results</a:t>
            </a:r>
            <a:endParaRPr lang="pt-B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558C6-F7B4-4504-9F34-CA28DE8F15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err="1"/>
              <a:t>Delay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878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17CDB5-C3AB-440B-8566-B015DB93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0F8F3-2C92-4C77-8FB6-B1FE415F27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Energy Dissipation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289446-9753-4C99-9F10-CCFB699F1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137" y="1214438"/>
            <a:ext cx="7069726" cy="49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4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BCDE40-0AE2-4E6D-9228-86E72A501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21"/>
            <a:ext cx="8435280" cy="4911741"/>
          </a:xfrm>
        </p:spPr>
        <p:txBody>
          <a:bodyPr>
            <a:normAutofit/>
          </a:bodyPr>
          <a:lstStyle/>
          <a:p>
            <a:r>
              <a:rPr lang="en-US" dirty="0"/>
              <a:t>QCA is a promising nanotechnology for low energy applications</a:t>
            </a:r>
          </a:p>
          <a:p>
            <a:r>
              <a:rPr lang="en-US" dirty="0"/>
              <a:t>Specific characteristics of QCA design require </a:t>
            </a:r>
            <a:r>
              <a:rPr lang="en-US" dirty="0">
                <a:solidFill>
                  <a:schemeClr val="accent2"/>
                </a:solidFill>
              </a:rPr>
              <a:t>notable</a:t>
            </a:r>
            <a:r>
              <a:rPr lang="en-US" dirty="0"/>
              <a:t> amount of </a:t>
            </a:r>
            <a:r>
              <a:rPr lang="en-US" dirty="0">
                <a:solidFill>
                  <a:schemeClr val="accent2"/>
                </a:solidFill>
              </a:rPr>
              <a:t>interconnections</a:t>
            </a:r>
          </a:p>
          <a:p>
            <a:r>
              <a:rPr lang="en-US" dirty="0"/>
              <a:t>Here: Evaluation of this impact</a:t>
            </a:r>
          </a:p>
          <a:p>
            <a:r>
              <a:rPr lang="en-US" dirty="0"/>
              <a:t>Results indicate high impact of Interconnections with </a:t>
            </a:r>
            <a:r>
              <a:rPr lang="en-US" dirty="0">
                <a:solidFill>
                  <a:schemeClr val="accent2"/>
                </a:solidFill>
              </a:rPr>
              <a:t>consequences</a:t>
            </a:r>
            <a:r>
              <a:rPr lang="en-US" dirty="0"/>
              <a:t> on </a:t>
            </a:r>
            <a:r>
              <a:rPr lang="en-US" dirty="0">
                <a:solidFill>
                  <a:schemeClr val="accent2"/>
                </a:solidFill>
              </a:rPr>
              <a:t>area, delay,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energy</a:t>
            </a:r>
          </a:p>
          <a:p>
            <a:r>
              <a:rPr lang="en-US" dirty="0"/>
              <a:t>Requirements for </a:t>
            </a:r>
            <a:r>
              <a:rPr lang="en-US" dirty="0">
                <a:solidFill>
                  <a:schemeClr val="accent2"/>
                </a:solidFill>
              </a:rPr>
              <a:t>future research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Comprehensive synthesis </a:t>
            </a:r>
            <a:r>
              <a:rPr lang="en-US" dirty="0">
                <a:solidFill>
                  <a:schemeClr val="accent2"/>
                </a:solidFill>
              </a:rPr>
              <a:t>cost model </a:t>
            </a:r>
            <a:r>
              <a:rPr lang="en-US" dirty="0"/>
              <a:t>for interconnections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New synthesis strategies</a:t>
            </a:r>
            <a:r>
              <a:rPr lang="en-US" dirty="0"/>
              <a:t> with emphasis on reduction of interconnections</a:t>
            </a:r>
          </a:p>
          <a:p>
            <a:pPr lvl="1"/>
            <a:r>
              <a:rPr lang="en-US" dirty="0"/>
              <a:t>Exploration of </a:t>
            </a:r>
            <a:r>
              <a:rPr lang="en-US" dirty="0">
                <a:solidFill>
                  <a:schemeClr val="accent2"/>
                </a:solidFill>
              </a:rPr>
              <a:t>new concepts </a:t>
            </a:r>
            <a:r>
              <a:rPr lang="en-US" dirty="0"/>
              <a:t>(systolic arrays, logic duplication, …)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C4630D-9625-4732-8C30-DF808C87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BA663-91E3-4B2A-BA39-44999C44DF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59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6804248" y="116632"/>
            <a:ext cx="2045422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937358" y="1196752"/>
            <a:ext cx="3257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 you!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950837" y="2996952"/>
            <a:ext cx="523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frasillt@uni-bremen.de</a:t>
            </a:r>
          </a:p>
        </p:txBody>
      </p:sp>
    </p:spTree>
    <p:extLst>
      <p:ext uri="{BB962C8B-B14F-4D97-AF65-F5344CB8AC3E}">
        <p14:creationId xmlns:p14="http://schemas.microsoft.com/office/powerpoint/2010/main" val="2479889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426016" y="2011219"/>
            <a:ext cx="8280920" cy="1470025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b="1" dirty="0">
                <a:effectLst/>
              </a:rPr>
              <a:t>Evaluating the Impact of Interconnections in Quantum-dot Cellular Automata (QCA)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8280920" cy="2592288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Frank Sill Torres</a:t>
            </a:r>
            <a:r>
              <a:rPr lang="en-US" sz="2400" b="1" baseline="30000" dirty="0"/>
              <a:t>1,2</a:t>
            </a:r>
            <a:r>
              <a:rPr lang="en-US" sz="2400" b="1" dirty="0"/>
              <a:t>, </a:t>
            </a:r>
            <a:r>
              <a:rPr lang="de-DE" sz="2400" dirty="0"/>
              <a:t>Robert Wille</a:t>
            </a:r>
            <a:r>
              <a:rPr lang="de-DE" sz="2400" baseline="30000" dirty="0"/>
              <a:t>1,3</a:t>
            </a:r>
            <a:r>
              <a:rPr lang="de-DE" sz="2400" dirty="0"/>
              <a:t>, Marcel Walter</a:t>
            </a:r>
            <a:r>
              <a:rPr lang="de-DE" sz="2400" baseline="30000" dirty="0"/>
              <a:t>2</a:t>
            </a:r>
            <a:r>
              <a:rPr lang="de-DE" sz="2400" dirty="0"/>
              <a:t>, Philipp Niemann</a:t>
            </a:r>
            <a:r>
              <a:rPr lang="de-DE" sz="2400" baseline="30000" dirty="0"/>
              <a:t>1,2</a:t>
            </a:r>
            <a:r>
              <a:rPr lang="de-DE" sz="2400" dirty="0"/>
              <a:t>, Daniel Große</a:t>
            </a:r>
            <a:r>
              <a:rPr lang="de-DE" sz="2400" baseline="30000" dirty="0"/>
              <a:t>1,2</a:t>
            </a:r>
            <a:r>
              <a:rPr lang="de-DE" sz="2400" dirty="0"/>
              <a:t>, </a:t>
            </a:r>
            <a:r>
              <a:rPr lang="pt-BR" sz="2400" dirty="0"/>
              <a:t>Rolf Drechsler</a:t>
            </a:r>
            <a:r>
              <a:rPr lang="pt-BR" sz="2400" baseline="30000" dirty="0"/>
              <a:t>1,2</a:t>
            </a:r>
          </a:p>
          <a:p>
            <a:pPr>
              <a:defRPr/>
            </a:pPr>
            <a:endParaRPr lang="pt-BR" baseline="30000" dirty="0"/>
          </a:p>
          <a:p>
            <a:pPr>
              <a:defRPr/>
            </a:pPr>
            <a:r>
              <a:rPr lang="en-US" i="1" baseline="30000" dirty="0"/>
              <a:t>1</a:t>
            </a:r>
            <a:r>
              <a:rPr lang="en-US" i="1" dirty="0"/>
              <a:t>DFKI GmbH (Germany), </a:t>
            </a:r>
            <a:r>
              <a:rPr lang="en-US" i="1" baseline="30000" dirty="0"/>
              <a:t>2</a:t>
            </a:r>
            <a:r>
              <a:rPr lang="en-US" i="1" dirty="0"/>
              <a:t>University of Bremen (Germany)</a:t>
            </a:r>
          </a:p>
          <a:p>
            <a:pPr>
              <a:defRPr/>
            </a:pPr>
            <a:r>
              <a:rPr lang="en-US" i="1" baseline="30000" dirty="0"/>
              <a:t>3</a:t>
            </a:r>
            <a:r>
              <a:rPr lang="pt-BR" i="1" dirty="0"/>
              <a:t>JKU Linz (</a:t>
            </a:r>
            <a:r>
              <a:rPr lang="pt-BR" i="1" dirty="0" err="1"/>
              <a:t>Austria</a:t>
            </a:r>
            <a:r>
              <a:rPr lang="pt-BR" i="1" dirty="0"/>
              <a:t>)</a:t>
            </a:r>
            <a:endParaRPr lang="en-US" i="1" dirty="0"/>
          </a:p>
        </p:txBody>
      </p:sp>
      <p:sp>
        <p:nvSpPr>
          <p:cNvPr id="2" name="AutoShape 2" descr="Image result for uni bremen"/>
          <p:cNvSpPr>
            <a:spLocks noChangeAspect="1" noChangeArrowheads="1"/>
          </p:cNvSpPr>
          <p:nvPr/>
        </p:nvSpPr>
        <p:spPr bwMode="auto">
          <a:xfrm>
            <a:off x="5031160" y="1049189"/>
            <a:ext cx="165245" cy="16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91B8-A258-49E9-A4F9-DED98746B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24" y="0"/>
            <a:ext cx="9144000" cy="19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Design Automation</a:t>
            </a:r>
          </a:p>
          <a:p>
            <a:r>
              <a:rPr lang="en-US" dirty="0"/>
              <a:t>Analysis Environment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Conclusions</a:t>
            </a:r>
          </a:p>
        </p:txBody>
      </p:sp>
      <p:pic>
        <p:nvPicPr>
          <p:cNvPr id="3074" name="Picture 2" descr="W60 Ausb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5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upo 8">
            <a:extLst>
              <a:ext uri="{FF2B5EF4-FFF2-40B4-BE49-F238E27FC236}">
                <a16:creationId xmlns:a16="http://schemas.microsoft.com/office/drawing/2014/main" id="{74FABAD3-DFC0-4F96-BF23-C75ACF9B40E9}"/>
              </a:ext>
            </a:extLst>
          </p:cNvPr>
          <p:cNvGrpSpPr>
            <a:grpSpLocks noChangeAspect="1"/>
          </p:cNvGrpSpPr>
          <p:nvPr/>
        </p:nvGrpSpPr>
        <p:grpSpPr>
          <a:xfrm>
            <a:off x="4500996" y="3933056"/>
            <a:ext cx="4261159" cy="2181967"/>
            <a:chOff x="3056262" y="2078736"/>
            <a:chExt cx="5887758" cy="3014882"/>
          </a:xfrm>
        </p:grpSpPr>
        <p:pic>
          <p:nvPicPr>
            <p:cNvPr id="229" name="Picture 5">
              <a:extLst>
                <a:ext uri="{FF2B5EF4-FFF2-40B4-BE49-F238E27FC236}">
                  <a16:creationId xmlns:a16="http://schemas.microsoft.com/office/drawing/2014/main" id="{C1F307AF-6264-4464-B6AF-7A858DB6C3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6"/>
            <a:stretch/>
          </p:blipFill>
          <p:spPr bwMode="auto">
            <a:xfrm>
              <a:off x="3056262" y="2078736"/>
              <a:ext cx="5887758" cy="301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Retângulo 7">
              <a:extLst>
                <a:ext uri="{FF2B5EF4-FFF2-40B4-BE49-F238E27FC236}">
                  <a16:creationId xmlns:a16="http://schemas.microsoft.com/office/drawing/2014/main" id="{8745CCFC-FE9B-421D-99D5-F26BC3BD67BA}"/>
                </a:ext>
              </a:extLst>
            </p:cNvPr>
            <p:cNvSpPr/>
            <p:nvPr/>
          </p:nvSpPr>
          <p:spPr>
            <a:xfrm>
              <a:off x="3056262" y="2276872"/>
              <a:ext cx="86766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Quantum-dot Cellular Automata (QCA)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88407C-2B84-4E8C-90A5-5050D61B6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Promising nanotechnology based on </a:t>
            </a:r>
            <a:r>
              <a:rPr lang="en-US" dirty="0">
                <a:solidFill>
                  <a:schemeClr val="accent2"/>
                </a:solidFill>
              </a:rPr>
              <a:t>quantum dots</a:t>
            </a:r>
          </a:p>
          <a:p>
            <a:r>
              <a:rPr lang="en-US" dirty="0"/>
              <a:t>Remarkable </a:t>
            </a:r>
            <a:r>
              <a:rPr lang="en-US" dirty="0">
                <a:solidFill>
                  <a:schemeClr val="accent2"/>
                </a:solidFill>
              </a:rPr>
              <a:t>low energy </a:t>
            </a:r>
            <a:r>
              <a:rPr lang="en-US" dirty="0"/>
              <a:t>dissipation</a:t>
            </a:r>
          </a:p>
          <a:p>
            <a:r>
              <a:rPr lang="en-US" dirty="0"/>
              <a:t>Several (experimental)</a:t>
            </a:r>
            <a:r>
              <a:rPr lang="en-US" dirty="0">
                <a:solidFill>
                  <a:schemeClr val="accent2"/>
                </a:solidFill>
              </a:rPr>
              <a:t> physical realizations </a:t>
            </a:r>
            <a:r>
              <a:rPr lang="en-US" dirty="0"/>
              <a:t>based on different concepts (Metal islands, nanomagnets, dangling bonds, …)</a:t>
            </a:r>
          </a:p>
        </p:txBody>
      </p:sp>
      <p:grpSp>
        <p:nvGrpSpPr>
          <p:cNvPr id="220" name="Group 97">
            <a:extLst>
              <a:ext uri="{FF2B5EF4-FFF2-40B4-BE49-F238E27FC236}">
                <a16:creationId xmlns:a16="http://schemas.microsoft.com/office/drawing/2014/main" id="{E995A51C-9752-4554-ADEE-8B01A0C37A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7104" y="3446447"/>
            <a:ext cx="2736304" cy="1904855"/>
            <a:chOff x="3663" y="1002"/>
            <a:chExt cx="1137" cy="792"/>
          </a:xfrm>
        </p:grpSpPr>
        <p:pic>
          <p:nvPicPr>
            <p:cNvPr id="221" name="Picture 98" descr="Finalsixdotpicture">
              <a:extLst>
                <a:ext uri="{FF2B5EF4-FFF2-40B4-BE49-F238E27FC236}">
                  <a16:creationId xmlns:a16="http://schemas.microsoft.com/office/drawing/2014/main" id="{3CF1EA8E-105F-4138-AC72-217664CC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" y="1002"/>
              <a:ext cx="1137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" name="Oval 99">
              <a:extLst>
                <a:ext uri="{FF2B5EF4-FFF2-40B4-BE49-F238E27FC236}">
                  <a16:creationId xmlns:a16="http://schemas.microsoft.com/office/drawing/2014/main" id="{89B64C84-5A13-4861-8487-CBF5030EB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303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3" name="Oval 100">
              <a:extLst>
                <a:ext uri="{FF2B5EF4-FFF2-40B4-BE49-F238E27FC236}">
                  <a16:creationId xmlns:a16="http://schemas.microsoft.com/office/drawing/2014/main" id="{513EE323-956B-49DD-8139-FC5033580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1303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4" name="Oval 101">
              <a:extLst>
                <a:ext uri="{FF2B5EF4-FFF2-40B4-BE49-F238E27FC236}">
                  <a16:creationId xmlns:a16="http://schemas.microsoft.com/office/drawing/2014/main" id="{6B69A7C5-522D-4844-AAE9-CC8457BF4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1451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5" name="Oval 102">
              <a:extLst>
                <a:ext uri="{FF2B5EF4-FFF2-40B4-BE49-F238E27FC236}">
                  <a16:creationId xmlns:a16="http://schemas.microsoft.com/office/drawing/2014/main" id="{F6E979AF-E5C1-44A4-96D5-25D9DB058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1451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227" name="Picture 226">
            <a:extLst>
              <a:ext uri="{FF2B5EF4-FFF2-40B4-BE49-F238E27FC236}">
                <a16:creationId xmlns:a16="http://schemas.microsoft.com/office/drawing/2014/main" id="{47F279FC-DBC7-4AC7-A95F-8FF76A7DF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525" y="3004907"/>
            <a:ext cx="2232248" cy="139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955E49-CEDF-4DF6-ABE8-0E69DD93300C}"/>
              </a:ext>
            </a:extLst>
          </p:cNvPr>
          <p:cNvSpPr/>
          <p:nvPr/>
        </p:nvSpPr>
        <p:spPr>
          <a:xfrm>
            <a:off x="1356374" y="535130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Metal islands </a:t>
            </a:r>
            <a:endParaRPr lang="pt-B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C2A9DE-15B8-4198-87B0-BEE971314174}"/>
              </a:ext>
            </a:extLst>
          </p:cNvPr>
          <p:cNvSpPr/>
          <p:nvPr/>
        </p:nvSpPr>
        <p:spPr>
          <a:xfrm>
            <a:off x="3910994" y="423910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Nanomagnets</a:t>
            </a:r>
            <a:endParaRPr lang="pt-B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A52BCB-27AE-49F7-902E-AD2ABF7861C9}"/>
              </a:ext>
            </a:extLst>
          </p:cNvPr>
          <p:cNvSpPr/>
          <p:nvPr/>
        </p:nvSpPr>
        <p:spPr>
          <a:xfrm>
            <a:off x="7507616" y="5602375"/>
            <a:ext cx="1312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Dangling bonds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3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E91F77-BC02-42C3-8628-9F6A9A873F4C}"/>
              </a:ext>
            </a:extLst>
          </p:cNvPr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0A62CC-C84E-4889-BE27-F469296E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Challenging routing in QCA</a:t>
            </a:r>
          </a:p>
          <a:p>
            <a:pPr lvl="1"/>
            <a:r>
              <a:rPr lang="en-US" dirty="0"/>
              <a:t>QCA is (nearly) </a:t>
            </a:r>
            <a:r>
              <a:rPr lang="en-US" dirty="0">
                <a:solidFill>
                  <a:schemeClr val="accent2"/>
                </a:solidFill>
              </a:rPr>
              <a:t>planar technology</a:t>
            </a:r>
          </a:p>
          <a:p>
            <a:pPr lvl="2"/>
            <a:r>
              <a:rPr lang="en-US" sz="2000" dirty="0"/>
              <a:t>Current state: 1 layer for logic &amp; routing, 1 layer for crossings</a:t>
            </a:r>
          </a:p>
          <a:p>
            <a:pPr lvl="2"/>
            <a:r>
              <a:rPr lang="en-US" sz="2000" dirty="0"/>
              <a:t>Outlook: low amount of layers</a:t>
            </a:r>
          </a:p>
          <a:p>
            <a:pPr lvl="1"/>
            <a:r>
              <a:rPr lang="en-US" dirty="0"/>
              <a:t>Data flow must follow </a:t>
            </a:r>
            <a:r>
              <a:rPr lang="en-US" dirty="0">
                <a:solidFill>
                  <a:schemeClr val="accent2"/>
                </a:solidFill>
              </a:rPr>
              <a:t>clocking constraint </a:t>
            </a:r>
            <a:r>
              <a:rPr lang="en-US" dirty="0"/>
              <a:t>(clock 1 → clock 2 → clock 3 → … 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Only </a:t>
            </a:r>
            <a:r>
              <a:rPr lang="en-US" dirty="0">
                <a:solidFill>
                  <a:schemeClr val="accent2"/>
                </a:solidFill>
              </a:rPr>
              <a:t>orthogonal</a:t>
            </a:r>
            <a:r>
              <a:rPr lang="en-US" dirty="0">
                <a:solidFill>
                  <a:schemeClr val="tx1"/>
                </a:solidFill>
              </a:rPr>
              <a:t> routing</a:t>
            </a:r>
          </a:p>
          <a:p>
            <a:r>
              <a:rPr lang="en-US" dirty="0"/>
              <a:t>Simple example: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97CEEF-35BC-48D5-AC89-B5C9130C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806B9-610A-43E9-ABE6-EC771E8DE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Interconnections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3FC630-9735-4938-A45E-73FE89375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15" y="5192886"/>
            <a:ext cx="2322957" cy="96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B8BC62-EDF2-4318-B9E3-6F3D30C11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475" y="4653136"/>
            <a:ext cx="2322957" cy="20447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F3E51A2-28EC-4D65-ABBC-1416432447EA}"/>
              </a:ext>
            </a:extLst>
          </p:cNvPr>
          <p:cNvSpPr/>
          <p:nvPr/>
        </p:nvSpPr>
        <p:spPr>
          <a:xfrm>
            <a:off x="6526763" y="5217671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Routing overhead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7E41F0-0B0C-4584-8A56-65EF03F7334E}"/>
              </a:ext>
            </a:extLst>
          </p:cNvPr>
          <p:cNvCxnSpPr>
            <a:cxnSpLocks/>
          </p:cNvCxnSpPr>
          <p:nvPr/>
        </p:nvCxnSpPr>
        <p:spPr>
          <a:xfrm flipH="1">
            <a:off x="6094715" y="5587003"/>
            <a:ext cx="936104" cy="4342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4401300-5BFA-4A72-B39B-0E69BE3CAF09}"/>
              </a:ext>
            </a:extLst>
          </p:cNvPr>
          <p:cNvSpPr/>
          <p:nvPr/>
        </p:nvSpPr>
        <p:spPr>
          <a:xfrm>
            <a:off x="3286403" y="5457900"/>
            <a:ext cx="522757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9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0A62CC-C84E-4889-BE27-F469296E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complex design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Interconnections with </a:t>
            </a:r>
            <a:r>
              <a:rPr lang="en-US" dirty="0">
                <a:solidFill>
                  <a:schemeClr val="accent2"/>
                </a:solidFill>
              </a:rPr>
              <a:t>notable impact </a:t>
            </a:r>
            <a:r>
              <a:rPr lang="en-US" dirty="0"/>
              <a:t>on </a:t>
            </a:r>
            <a:r>
              <a:rPr lang="en-US" dirty="0">
                <a:solidFill>
                  <a:schemeClr val="accent2"/>
                </a:solidFill>
              </a:rPr>
              <a:t>Area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Delay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Energy</a:t>
            </a:r>
            <a:r>
              <a:rPr lang="en-US" dirty="0"/>
              <a:t> increase</a:t>
            </a:r>
          </a:p>
          <a:p>
            <a:r>
              <a:rPr lang="en-US" dirty="0"/>
              <a:t>Question: </a:t>
            </a:r>
            <a:r>
              <a:rPr lang="en-US" b="1" dirty="0">
                <a:solidFill>
                  <a:schemeClr val="accent2"/>
                </a:solidFill>
              </a:rPr>
              <a:t>What is the actual impact?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97CEEF-35BC-48D5-AC89-B5C9130C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806B9-610A-43E9-ABE6-EC771E8DE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Interconnections cont’d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DC6DE-4F19-4468-B205-07CD605EB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65360"/>
            <a:ext cx="2448272" cy="2959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643212-B338-4A03-B70C-ABEC5B398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700808"/>
            <a:ext cx="5616624" cy="307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"/>
          <a:stretch/>
        </p:blipFill>
        <p:spPr bwMode="auto">
          <a:xfrm>
            <a:off x="6228184" y="1628800"/>
            <a:ext cx="2750211" cy="43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"/>
          <a:stretch/>
        </p:blipFill>
        <p:spPr bwMode="auto">
          <a:xfrm>
            <a:off x="467545" y="1628800"/>
            <a:ext cx="2658133" cy="43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Automation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497" y="11967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CMOS Process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3311" y="1196752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QCA Process</a:t>
            </a:r>
          </a:p>
        </p:txBody>
      </p:sp>
      <p:sp>
        <p:nvSpPr>
          <p:cNvPr id="23" name="TextBox 27"/>
          <p:cNvSpPr txBox="1"/>
          <p:nvPr/>
        </p:nvSpPr>
        <p:spPr>
          <a:xfrm>
            <a:off x="2555776" y="4459426"/>
            <a:ext cx="183037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Transistors and</a:t>
            </a:r>
          </a:p>
          <a:p>
            <a:r>
              <a:rPr lang="en-US" dirty="0">
                <a:solidFill>
                  <a:schemeClr val="accent2"/>
                </a:solidFill>
              </a:rPr>
              <a:t>connections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2605812" y="549647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MOS layers</a:t>
            </a:r>
          </a:p>
        </p:txBody>
      </p:sp>
      <p:sp>
        <p:nvSpPr>
          <p:cNvPr id="25" name="TextBox 29"/>
          <p:cNvSpPr txBox="1"/>
          <p:nvPr/>
        </p:nvSpPr>
        <p:spPr>
          <a:xfrm>
            <a:off x="4641753" y="4459426"/>
            <a:ext cx="164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2"/>
                </a:solidFill>
              </a:rPr>
              <a:t>QCA cells and</a:t>
            </a:r>
          </a:p>
          <a:p>
            <a:pPr algn="r"/>
            <a:r>
              <a:rPr lang="en-US" dirty="0">
                <a:solidFill>
                  <a:schemeClr val="accent2"/>
                </a:solidFill>
              </a:rPr>
              <a:t>its positions</a:t>
            </a:r>
          </a:p>
        </p:txBody>
      </p:sp>
      <p:sp>
        <p:nvSpPr>
          <p:cNvPr id="26" name="TextBox 30"/>
          <p:cNvSpPr txBox="1"/>
          <p:nvPr/>
        </p:nvSpPr>
        <p:spPr>
          <a:xfrm>
            <a:off x="3851920" y="5357976"/>
            <a:ext cx="242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2"/>
                </a:solidFill>
              </a:rPr>
              <a:t>Layers of specific material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357277" y="1566085"/>
            <a:ext cx="8568952" cy="1790908"/>
          </a:xfrm>
          <a:prstGeom prst="rect">
            <a:avLst/>
          </a:prstGeom>
          <a:solidFill>
            <a:schemeClr val="accent6">
              <a:lumMod val="20000"/>
              <a:lumOff val="80000"/>
              <a:alpha val="23000"/>
            </a:schemeClr>
          </a:solidFill>
          <a:ln>
            <a:solidFill>
              <a:schemeClr val="accent2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27"/>
          <p:cNvSpPr txBox="1"/>
          <p:nvPr/>
        </p:nvSpPr>
        <p:spPr>
          <a:xfrm>
            <a:off x="3770337" y="2276873"/>
            <a:ext cx="1706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No Differences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57277" y="3429001"/>
            <a:ext cx="8568952" cy="823446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27"/>
          <p:cNvSpPr txBox="1"/>
          <p:nvPr/>
        </p:nvSpPr>
        <p:spPr>
          <a:xfrm>
            <a:off x="3635896" y="3656058"/>
            <a:ext cx="2014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Some Differences</a:t>
            </a:r>
          </a:p>
        </p:txBody>
      </p:sp>
    </p:spTree>
    <p:extLst>
      <p:ext uri="{BB962C8B-B14F-4D97-AF65-F5344CB8AC3E}">
        <p14:creationId xmlns:p14="http://schemas.microsoft.com/office/powerpoint/2010/main" val="196054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Bent 26">
            <a:extLst>
              <a:ext uri="{FF2B5EF4-FFF2-40B4-BE49-F238E27FC236}">
                <a16:creationId xmlns:a16="http://schemas.microsoft.com/office/drawing/2014/main" id="{48C2D906-AEDB-4540-9916-ABBD85F4CFE0}"/>
              </a:ext>
            </a:extLst>
          </p:cNvPr>
          <p:cNvSpPr/>
          <p:nvPr/>
        </p:nvSpPr>
        <p:spPr>
          <a:xfrm rot="5400000" flipH="1">
            <a:off x="3788542" y="4800641"/>
            <a:ext cx="728328" cy="560837"/>
          </a:xfrm>
          <a:custGeom>
            <a:avLst/>
            <a:gdLst>
              <a:gd name="connsiteX0" fmla="*/ 0 w 661754"/>
              <a:gd name="connsiteY0" fmla="*/ 661754 h 661754"/>
              <a:gd name="connsiteX1" fmla="*/ 0 w 661754"/>
              <a:gd name="connsiteY1" fmla="*/ 372237 h 661754"/>
              <a:gd name="connsiteX2" fmla="*/ 289517 w 661754"/>
              <a:gd name="connsiteY2" fmla="*/ 82720 h 661754"/>
              <a:gd name="connsiteX3" fmla="*/ 496316 w 661754"/>
              <a:gd name="connsiteY3" fmla="*/ 82719 h 661754"/>
              <a:gd name="connsiteX4" fmla="*/ 496316 w 661754"/>
              <a:gd name="connsiteY4" fmla="*/ 0 h 661754"/>
              <a:gd name="connsiteX5" fmla="*/ 661754 w 661754"/>
              <a:gd name="connsiteY5" fmla="*/ 165439 h 661754"/>
              <a:gd name="connsiteX6" fmla="*/ 496316 w 661754"/>
              <a:gd name="connsiteY6" fmla="*/ 330877 h 661754"/>
              <a:gd name="connsiteX7" fmla="*/ 496316 w 661754"/>
              <a:gd name="connsiteY7" fmla="*/ 248158 h 661754"/>
              <a:gd name="connsiteX8" fmla="*/ 289517 w 661754"/>
              <a:gd name="connsiteY8" fmla="*/ 248158 h 661754"/>
              <a:gd name="connsiteX9" fmla="*/ 165438 w 661754"/>
              <a:gd name="connsiteY9" fmla="*/ 372237 h 661754"/>
              <a:gd name="connsiteX10" fmla="*/ 165439 w 661754"/>
              <a:gd name="connsiteY10" fmla="*/ 661754 h 661754"/>
              <a:gd name="connsiteX11" fmla="*/ 0 w 661754"/>
              <a:gd name="connsiteY11" fmla="*/ 661754 h 661754"/>
              <a:gd name="connsiteX0" fmla="*/ 0 w 661754"/>
              <a:gd name="connsiteY0" fmla="*/ 661754 h 661754"/>
              <a:gd name="connsiteX1" fmla="*/ 0 w 661754"/>
              <a:gd name="connsiteY1" fmla="*/ 372237 h 661754"/>
              <a:gd name="connsiteX2" fmla="*/ 289517 w 661754"/>
              <a:gd name="connsiteY2" fmla="*/ 82720 h 661754"/>
              <a:gd name="connsiteX3" fmla="*/ 496316 w 661754"/>
              <a:gd name="connsiteY3" fmla="*/ 82719 h 661754"/>
              <a:gd name="connsiteX4" fmla="*/ 496316 w 661754"/>
              <a:gd name="connsiteY4" fmla="*/ 0 h 661754"/>
              <a:gd name="connsiteX5" fmla="*/ 661754 w 661754"/>
              <a:gd name="connsiteY5" fmla="*/ 165439 h 661754"/>
              <a:gd name="connsiteX6" fmla="*/ 498591 w 661754"/>
              <a:gd name="connsiteY6" fmla="*/ 278561 h 661754"/>
              <a:gd name="connsiteX7" fmla="*/ 496316 w 661754"/>
              <a:gd name="connsiteY7" fmla="*/ 248158 h 661754"/>
              <a:gd name="connsiteX8" fmla="*/ 289517 w 661754"/>
              <a:gd name="connsiteY8" fmla="*/ 248158 h 661754"/>
              <a:gd name="connsiteX9" fmla="*/ 165438 w 661754"/>
              <a:gd name="connsiteY9" fmla="*/ 372237 h 661754"/>
              <a:gd name="connsiteX10" fmla="*/ 165439 w 661754"/>
              <a:gd name="connsiteY10" fmla="*/ 661754 h 661754"/>
              <a:gd name="connsiteX11" fmla="*/ 0 w 661754"/>
              <a:gd name="connsiteY11" fmla="*/ 661754 h 661754"/>
              <a:gd name="connsiteX0" fmla="*/ 0 w 689659"/>
              <a:gd name="connsiteY0" fmla="*/ 661754 h 661754"/>
              <a:gd name="connsiteX1" fmla="*/ 0 w 689659"/>
              <a:gd name="connsiteY1" fmla="*/ 372237 h 661754"/>
              <a:gd name="connsiteX2" fmla="*/ 289517 w 689659"/>
              <a:gd name="connsiteY2" fmla="*/ 82720 h 661754"/>
              <a:gd name="connsiteX3" fmla="*/ 496316 w 689659"/>
              <a:gd name="connsiteY3" fmla="*/ 82719 h 661754"/>
              <a:gd name="connsiteX4" fmla="*/ 496316 w 689659"/>
              <a:gd name="connsiteY4" fmla="*/ 0 h 661754"/>
              <a:gd name="connsiteX5" fmla="*/ 661754 w 689659"/>
              <a:gd name="connsiteY5" fmla="*/ 165439 h 661754"/>
              <a:gd name="connsiteX6" fmla="*/ 689659 w 689659"/>
              <a:gd name="connsiteY6" fmla="*/ 267188 h 661754"/>
              <a:gd name="connsiteX7" fmla="*/ 496316 w 689659"/>
              <a:gd name="connsiteY7" fmla="*/ 248158 h 661754"/>
              <a:gd name="connsiteX8" fmla="*/ 289517 w 689659"/>
              <a:gd name="connsiteY8" fmla="*/ 248158 h 661754"/>
              <a:gd name="connsiteX9" fmla="*/ 165438 w 689659"/>
              <a:gd name="connsiteY9" fmla="*/ 372237 h 661754"/>
              <a:gd name="connsiteX10" fmla="*/ 165439 w 689659"/>
              <a:gd name="connsiteY10" fmla="*/ 661754 h 661754"/>
              <a:gd name="connsiteX11" fmla="*/ 0 w 689659"/>
              <a:gd name="connsiteY11" fmla="*/ 661754 h 661754"/>
              <a:gd name="connsiteX0" fmla="*/ 0 w 716955"/>
              <a:gd name="connsiteY0" fmla="*/ 579035 h 579035"/>
              <a:gd name="connsiteX1" fmla="*/ 0 w 716955"/>
              <a:gd name="connsiteY1" fmla="*/ 289518 h 579035"/>
              <a:gd name="connsiteX2" fmla="*/ 289517 w 716955"/>
              <a:gd name="connsiteY2" fmla="*/ 1 h 579035"/>
              <a:gd name="connsiteX3" fmla="*/ 496316 w 716955"/>
              <a:gd name="connsiteY3" fmla="*/ 0 h 579035"/>
              <a:gd name="connsiteX4" fmla="*/ 716955 w 716955"/>
              <a:gd name="connsiteY4" fmla="*/ 10540 h 579035"/>
              <a:gd name="connsiteX5" fmla="*/ 661754 w 716955"/>
              <a:gd name="connsiteY5" fmla="*/ 82720 h 579035"/>
              <a:gd name="connsiteX6" fmla="*/ 689659 w 716955"/>
              <a:gd name="connsiteY6" fmla="*/ 184469 h 579035"/>
              <a:gd name="connsiteX7" fmla="*/ 496316 w 716955"/>
              <a:gd name="connsiteY7" fmla="*/ 165439 h 579035"/>
              <a:gd name="connsiteX8" fmla="*/ 289517 w 716955"/>
              <a:gd name="connsiteY8" fmla="*/ 165439 h 579035"/>
              <a:gd name="connsiteX9" fmla="*/ 165438 w 716955"/>
              <a:gd name="connsiteY9" fmla="*/ 289518 h 579035"/>
              <a:gd name="connsiteX10" fmla="*/ 165439 w 716955"/>
              <a:gd name="connsiteY10" fmla="*/ 579035 h 579035"/>
              <a:gd name="connsiteX11" fmla="*/ 0 w 716955"/>
              <a:gd name="connsiteY11" fmla="*/ 579035 h 579035"/>
              <a:gd name="connsiteX0" fmla="*/ 0 w 716955"/>
              <a:gd name="connsiteY0" fmla="*/ 579034 h 579034"/>
              <a:gd name="connsiteX1" fmla="*/ 0 w 716955"/>
              <a:gd name="connsiteY1" fmla="*/ 289517 h 579034"/>
              <a:gd name="connsiteX2" fmla="*/ 289517 w 716955"/>
              <a:gd name="connsiteY2" fmla="*/ 0 h 579034"/>
              <a:gd name="connsiteX3" fmla="*/ 496316 w 716955"/>
              <a:gd name="connsiteY3" fmla="*/ 22745 h 579034"/>
              <a:gd name="connsiteX4" fmla="*/ 716955 w 716955"/>
              <a:gd name="connsiteY4" fmla="*/ 10539 h 579034"/>
              <a:gd name="connsiteX5" fmla="*/ 661754 w 716955"/>
              <a:gd name="connsiteY5" fmla="*/ 82719 h 579034"/>
              <a:gd name="connsiteX6" fmla="*/ 689659 w 716955"/>
              <a:gd name="connsiteY6" fmla="*/ 184468 h 579034"/>
              <a:gd name="connsiteX7" fmla="*/ 496316 w 716955"/>
              <a:gd name="connsiteY7" fmla="*/ 165438 h 579034"/>
              <a:gd name="connsiteX8" fmla="*/ 289517 w 716955"/>
              <a:gd name="connsiteY8" fmla="*/ 165438 h 579034"/>
              <a:gd name="connsiteX9" fmla="*/ 165438 w 716955"/>
              <a:gd name="connsiteY9" fmla="*/ 289517 h 579034"/>
              <a:gd name="connsiteX10" fmla="*/ 165439 w 716955"/>
              <a:gd name="connsiteY10" fmla="*/ 579034 h 579034"/>
              <a:gd name="connsiteX11" fmla="*/ 0 w 716955"/>
              <a:gd name="connsiteY11" fmla="*/ 579034 h 579034"/>
              <a:gd name="connsiteX0" fmla="*/ 0 w 716955"/>
              <a:gd name="connsiteY0" fmla="*/ 568495 h 568495"/>
              <a:gd name="connsiteX1" fmla="*/ 0 w 716955"/>
              <a:gd name="connsiteY1" fmla="*/ 278978 h 568495"/>
              <a:gd name="connsiteX2" fmla="*/ 287243 w 716955"/>
              <a:gd name="connsiteY2" fmla="*/ 9933 h 568495"/>
              <a:gd name="connsiteX3" fmla="*/ 496316 w 716955"/>
              <a:gd name="connsiteY3" fmla="*/ 12206 h 568495"/>
              <a:gd name="connsiteX4" fmla="*/ 716955 w 716955"/>
              <a:gd name="connsiteY4" fmla="*/ 0 h 568495"/>
              <a:gd name="connsiteX5" fmla="*/ 661754 w 716955"/>
              <a:gd name="connsiteY5" fmla="*/ 72180 h 568495"/>
              <a:gd name="connsiteX6" fmla="*/ 689659 w 716955"/>
              <a:gd name="connsiteY6" fmla="*/ 173929 h 568495"/>
              <a:gd name="connsiteX7" fmla="*/ 496316 w 716955"/>
              <a:gd name="connsiteY7" fmla="*/ 154899 h 568495"/>
              <a:gd name="connsiteX8" fmla="*/ 289517 w 716955"/>
              <a:gd name="connsiteY8" fmla="*/ 154899 h 568495"/>
              <a:gd name="connsiteX9" fmla="*/ 165438 w 716955"/>
              <a:gd name="connsiteY9" fmla="*/ 278978 h 568495"/>
              <a:gd name="connsiteX10" fmla="*/ 165439 w 716955"/>
              <a:gd name="connsiteY10" fmla="*/ 568495 h 568495"/>
              <a:gd name="connsiteX11" fmla="*/ 0 w 716955"/>
              <a:gd name="connsiteY11" fmla="*/ 568495 h 568495"/>
              <a:gd name="connsiteX0" fmla="*/ 0 w 716955"/>
              <a:gd name="connsiteY0" fmla="*/ 568495 h 568495"/>
              <a:gd name="connsiteX1" fmla="*/ 0 w 716955"/>
              <a:gd name="connsiteY1" fmla="*/ 278978 h 568495"/>
              <a:gd name="connsiteX2" fmla="*/ 180336 w 716955"/>
              <a:gd name="connsiteY2" fmla="*/ 7658 h 568495"/>
              <a:gd name="connsiteX3" fmla="*/ 496316 w 716955"/>
              <a:gd name="connsiteY3" fmla="*/ 12206 h 568495"/>
              <a:gd name="connsiteX4" fmla="*/ 716955 w 716955"/>
              <a:gd name="connsiteY4" fmla="*/ 0 h 568495"/>
              <a:gd name="connsiteX5" fmla="*/ 661754 w 716955"/>
              <a:gd name="connsiteY5" fmla="*/ 72180 h 568495"/>
              <a:gd name="connsiteX6" fmla="*/ 689659 w 716955"/>
              <a:gd name="connsiteY6" fmla="*/ 173929 h 568495"/>
              <a:gd name="connsiteX7" fmla="*/ 496316 w 716955"/>
              <a:gd name="connsiteY7" fmla="*/ 154899 h 568495"/>
              <a:gd name="connsiteX8" fmla="*/ 289517 w 716955"/>
              <a:gd name="connsiteY8" fmla="*/ 154899 h 568495"/>
              <a:gd name="connsiteX9" fmla="*/ 165438 w 716955"/>
              <a:gd name="connsiteY9" fmla="*/ 278978 h 568495"/>
              <a:gd name="connsiteX10" fmla="*/ 165439 w 716955"/>
              <a:gd name="connsiteY10" fmla="*/ 568495 h 568495"/>
              <a:gd name="connsiteX11" fmla="*/ 0 w 716955"/>
              <a:gd name="connsiteY11" fmla="*/ 568495 h 568495"/>
              <a:gd name="connsiteX0" fmla="*/ 0 w 728328"/>
              <a:gd name="connsiteY0" fmla="*/ 560837 h 560837"/>
              <a:gd name="connsiteX1" fmla="*/ 0 w 728328"/>
              <a:gd name="connsiteY1" fmla="*/ 271320 h 560837"/>
              <a:gd name="connsiteX2" fmla="*/ 180336 w 728328"/>
              <a:gd name="connsiteY2" fmla="*/ 0 h 560837"/>
              <a:gd name="connsiteX3" fmla="*/ 496316 w 728328"/>
              <a:gd name="connsiteY3" fmla="*/ 4548 h 560837"/>
              <a:gd name="connsiteX4" fmla="*/ 728328 w 728328"/>
              <a:gd name="connsiteY4" fmla="*/ 31011 h 560837"/>
              <a:gd name="connsiteX5" fmla="*/ 661754 w 728328"/>
              <a:gd name="connsiteY5" fmla="*/ 64522 h 560837"/>
              <a:gd name="connsiteX6" fmla="*/ 689659 w 728328"/>
              <a:gd name="connsiteY6" fmla="*/ 166271 h 560837"/>
              <a:gd name="connsiteX7" fmla="*/ 496316 w 728328"/>
              <a:gd name="connsiteY7" fmla="*/ 147241 h 560837"/>
              <a:gd name="connsiteX8" fmla="*/ 289517 w 728328"/>
              <a:gd name="connsiteY8" fmla="*/ 147241 h 560837"/>
              <a:gd name="connsiteX9" fmla="*/ 165438 w 728328"/>
              <a:gd name="connsiteY9" fmla="*/ 271320 h 560837"/>
              <a:gd name="connsiteX10" fmla="*/ 165439 w 728328"/>
              <a:gd name="connsiteY10" fmla="*/ 560837 h 560837"/>
              <a:gd name="connsiteX11" fmla="*/ 0 w 728328"/>
              <a:gd name="connsiteY11" fmla="*/ 560837 h 560837"/>
              <a:gd name="connsiteX0" fmla="*/ 0 w 728328"/>
              <a:gd name="connsiteY0" fmla="*/ 560837 h 560837"/>
              <a:gd name="connsiteX1" fmla="*/ 0 w 728328"/>
              <a:gd name="connsiteY1" fmla="*/ 271320 h 560837"/>
              <a:gd name="connsiteX2" fmla="*/ 180336 w 728328"/>
              <a:gd name="connsiteY2" fmla="*/ 0 h 560837"/>
              <a:gd name="connsiteX3" fmla="*/ 496316 w 728328"/>
              <a:gd name="connsiteY3" fmla="*/ 4548 h 560837"/>
              <a:gd name="connsiteX4" fmla="*/ 728328 w 728328"/>
              <a:gd name="connsiteY4" fmla="*/ 31011 h 560837"/>
              <a:gd name="connsiteX5" fmla="*/ 661754 w 728328"/>
              <a:gd name="connsiteY5" fmla="*/ 64522 h 560837"/>
              <a:gd name="connsiteX6" fmla="*/ 703307 w 728328"/>
              <a:gd name="connsiteY6" fmla="*/ 123054 h 560837"/>
              <a:gd name="connsiteX7" fmla="*/ 496316 w 728328"/>
              <a:gd name="connsiteY7" fmla="*/ 147241 h 560837"/>
              <a:gd name="connsiteX8" fmla="*/ 289517 w 728328"/>
              <a:gd name="connsiteY8" fmla="*/ 147241 h 560837"/>
              <a:gd name="connsiteX9" fmla="*/ 165438 w 728328"/>
              <a:gd name="connsiteY9" fmla="*/ 271320 h 560837"/>
              <a:gd name="connsiteX10" fmla="*/ 165439 w 728328"/>
              <a:gd name="connsiteY10" fmla="*/ 560837 h 560837"/>
              <a:gd name="connsiteX11" fmla="*/ 0 w 728328"/>
              <a:gd name="connsiteY11" fmla="*/ 560837 h 56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8328" h="560837">
                <a:moveTo>
                  <a:pt x="0" y="560837"/>
                </a:moveTo>
                <a:lnTo>
                  <a:pt x="0" y="271320"/>
                </a:lnTo>
                <a:cubicBezTo>
                  <a:pt x="0" y="111424"/>
                  <a:pt x="20440" y="0"/>
                  <a:pt x="180336" y="0"/>
                </a:cubicBezTo>
                <a:lnTo>
                  <a:pt x="496316" y="4548"/>
                </a:lnTo>
                <a:lnTo>
                  <a:pt x="728328" y="31011"/>
                </a:lnTo>
                <a:lnTo>
                  <a:pt x="661754" y="64522"/>
                </a:lnTo>
                <a:lnTo>
                  <a:pt x="703307" y="123054"/>
                </a:lnTo>
                <a:lnTo>
                  <a:pt x="496316" y="147241"/>
                </a:lnTo>
                <a:lnTo>
                  <a:pt x="289517" y="147241"/>
                </a:lnTo>
                <a:cubicBezTo>
                  <a:pt x="220990" y="147241"/>
                  <a:pt x="165438" y="202793"/>
                  <a:pt x="165438" y="271320"/>
                </a:cubicBezTo>
                <a:cubicBezTo>
                  <a:pt x="165438" y="367826"/>
                  <a:pt x="165439" y="464331"/>
                  <a:pt x="165439" y="560837"/>
                </a:cubicBezTo>
                <a:lnTo>
                  <a:pt x="0" y="560837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DCC635-60C5-464B-AEC3-72D50524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Automation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C3CC1-69EE-45D2-8766-7F1E231B7F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Principal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42800-4365-4535-A9FC-D448BC1A3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80159"/>
            <a:ext cx="3701592" cy="1683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9AF79-589E-4D5E-A1EC-CA6F12529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89" y="1340768"/>
            <a:ext cx="2627607" cy="1397000"/>
          </a:xfrm>
          <a:prstGeom prst="rect">
            <a:avLst/>
          </a:prstGeom>
        </p:spPr>
      </p:pic>
      <p:pic>
        <p:nvPicPr>
          <p:cNvPr id="9" name="Picture 5" descr="vhdl">
            <a:extLst>
              <a:ext uri="{FF2B5EF4-FFF2-40B4-BE49-F238E27FC236}">
                <a16:creationId xmlns:a16="http://schemas.microsoft.com/office/drawing/2014/main" id="{90A41503-1C0F-461B-A0AD-FC78C10F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8" y="1462589"/>
            <a:ext cx="2181613" cy="9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33823E-0039-42AB-ACBC-33857670D60C}"/>
              </a:ext>
            </a:extLst>
          </p:cNvPr>
          <p:cNvSpPr txBox="1"/>
          <p:nvPr/>
        </p:nvSpPr>
        <p:spPr>
          <a:xfrm>
            <a:off x="809336" y="2421054"/>
            <a:ext cx="25089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HDL Description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155B3D4-FD29-47AB-B8CC-9056D3AB076B}"/>
              </a:ext>
            </a:extLst>
          </p:cNvPr>
          <p:cNvSpPr/>
          <p:nvPr/>
        </p:nvSpPr>
        <p:spPr>
          <a:xfrm rot="5400000">
            <a:off x="1802445" y="3080842"/>
            <a:ext cx="522757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88275A9-6BBC-417F-B9AC-BC9856E3BCF3}"/>
              </a:ext>
            </a:extLst>
          </p:cNvPr>
          <p:cNvSpPr/>
          <p:nvPr/>
        </p:nvSpPr>
        <p:spPr>
          <a:xfrm rot="5400000">
            <a:off x="6354514" y="3334330"/>
            <a:ext cx="522757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D05E30-BDEC-4BEF-A32C-163A66DA875C}"/>
              </a:ext>
            </a:extLst>
          </p:cNvPr>
          <p:cNvSpPr txBox="1"/>
          <p:nvPr/>
        </p:nvSpPr>
        <p:spPr>
          <a:xfrm>
            <a:off x="946346" y="5213257"/>
            <a:ext cx="25089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Netlist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0407F5-4EAD-46EC-B1FC-DD419815595A}"/>
              </a:ext>
            </a:extLst>
          </p:cNvPr>
          <p:cNvSpPr txBox="1"/>
          <p:nvPr/>
        </p:nvSpPr>
        <p:spPr>
          <a:xfrm>
            <a:off x="5361403" y="2723949"/>
            <a:ext cx="25089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Tile (clock zone) grid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67615-9DA2-40A3-B786-5F45FE039F4D}"/>
              </a:ext>
            </a:extLst>
          </p:cNvPr>
          <p:cNvSpPr txBox="1"/>
          <p:nvPr/>
        </p:nvSpPr>
        <p:spPr>
          <a:xfrm>
            <a:off x="5361403" y="5733256"/>
            <a:ext cx="25089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Layout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5AC8D2-6470-4070-856A-652DEC7C9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360" y="3751428"/>
            <a:ext cx="3545064" cy="1909820"/>
          </a:xfrm>
          <a:prstGeom prst="rect">
            <a:avLst/>
          </a:prstGeom>
        </p:spPr>
      </p:pic>
      <p:sp>
        <p:nvSpPr>
          <p:cNvPr id="26" name="Arrow: Bent 25">
            <a:extLst>
              <a:ext uri="{FF2B5EF4-FFF2-40B4-BE49-F238E27FC236}">
                <a16:creationId xmlns:a16="http://schemas.microsoft.com/office/drawing/2014/main" id="{7C9A03D8-3714-478A-B5C2-EBD64C01081B}"/>
              </a:ext>
            </a:extLst>
          </p:cNvPr>
          <p:cNvSpPr/>
          <p:nvPr/>
        </p:nvSpPr>
        <p:spPr>
          <a:xfrm>
            <a:off x="4270286" y="1832857"/>
            <a:ext cx="661754" cy="3374689"/>
          </a:xfrm>
          <a:prstGeom prst="ben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  <p:bldP spid="13" grpId="0" animBg="1"/>
      <p:bldP spid="1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39377A-FF2F-467F-889D-A4E8E289799A}"/>
              </a:ext>
            </a:extLst>
          </p:cNvPr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DE2931-259F-42BC-A877-D876F45D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Automation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0C80A-ADE9-40FD-A693-EC923B3511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Gate 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BFA19-6226-435C-BF93-6F32C4F68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91" y="1916832"/>
            <a:ext cx="1280720" cy="12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25347-1BE8-4332-AF31-EBBDA5261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41" y="3501152"/>
            <a:ext cx="1277820" cy="129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028336-4A20-4D80-9E12-1ABCA35EE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29" y="5157336"/>
            <a:ext cx="1327644" cy="129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2EE5E-F599-4896-A8E8-A40DA92AC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3740" y="1876192"/>
            <a:ext cx="1307880" cy="129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171F47-EAEE-4404-AEE0-11C8621B0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893" y="3501152"/>
            <a:ext cx="1219575" cy="12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813723-07CA-4E9F-B9C4-144B405EFD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450" y="5157336"/>
            <a:ext cx="1286460" cy="129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7A6D10-C2D4-424A-9A3C-86BEB8493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437" y="1945026"/>
            <a:ext cx="2416615" cy="12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AD81B6-E7A2-445E-8324-CBA5C803C6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4769" y="3592639"/>
            <a:ext cx="2643950" cy="26392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7C7B9-01CA-433D-95C5-C4B57F0AC3C5}"/>
              </a:ext>
            </a:extLst>
          </p:cNvPr>
          <p:cNvSpPr txBox="1"/>
          <p:nvPr/>
        </p:nvSpPr>
        <p:spPr>
          <a:xfrm>
            <a:off x="389496" y="1475492"/>
            <a:ext cx="2345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Routing Elements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9AB212-A069-4CFB-A4D9-DEA887CC6299}"/>
              </a:ext>
            </a:extLst>
          </p:cNvPr>
          <p:cNvSpPr txBox="1"/>
          <p:nvPr/>
        </p:nvSpPr>
        <p:spPr>
          <a:xfrm>
            <a:off x="2848845" y="1475492"/>
            <a:ext cx="2057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Simple Gates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C0283F-090B-4428-AE26-8F48BD8D8DE6}"/>
              </a:ext>
            </a:extLst>
          </p:cNvPr>
          <p:cNvSpPr txBox="1"/>
          <p:nvPr/>
        </p:nvSpPr>
        <p:spPr>
          <a:xfrm>
            <a:off x="5787909" y="1475492"/>
            <a:ext cx="2057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Complex Gates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5EDA53-A99D-4A6F-AE70-129B89CE18A8}"/>
              </a:ext>
            </a:extLst>
          </p:cNvPr>
          <p:cNvSpPr txBox="1"/>
          <p:nvPr/>
        </p:nvSpPr>
        <p:spPr>
          <a:xfrm>
            <a:off x="389496" y="3140968"/>
            <a:ext cx="2345711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dirty="0"/>
              <a:t>Wire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5093F8-653A-4A87-B809-C47DE3D5809F}"/>
              </a:ext>
            </a:extLst>
          </p:cNvPr>
          <p:cNvSpPr txBox="1"/>
          <p:nvPr/>
        </p:nvSpPr>
        <p:spPr>
          <a:xfrm>
            <a:off x="389496" y="4725144"/>
            <a:ext cx="2345711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dirty="0"/>
              <a:t>Bent wire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C42A5F-0F2D-4FDE-AAD6-6BAB557BA498}"/>
              </a:ext>
            </a:extLst>
          </p:cNvPr>
          <p:cNvSpPr txBox="1"/>
          <p:nvPr/>
        </p:nvSpPr>
        <p:spPr>
          <a:xfrm>
            <a:off x="389496" y="6389552"/>
            <a:ext cx="2345711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dirty="0"/>
              <a:t>Fanout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6F70DE-2B83-4D58-9938-CF20F902EE99}"/>
              </a:ext>
            </a:extLst>
          </p:cNvPr>
          <p:cNvSpPr txBox="1"/>
          <p:nvPr/>
        </p:nvSpPr>
        <p:spPr>
          <a:xfrm>
            <a:off x="2704825" y="3140968"/>
            <a:ext cx="2345711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dirty="0"/>
              <a:t>Inverter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52AFEE-BF93-4693-B516-0F24644284FD}"/>
              </a:ext>
            </a:extLst>
          </p:cNvPr>
          <p:cNvSpPr txBox="1"/>
          <p:nvPr/>
        </p:nvSpPr>
        <p:spPr>
          <a:xfrm>
            <a:off x="2704825" y="4705399"/>
            <a:ext cx="2345711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dirty="0"/>
              <a:t>Majority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487F69-C76C-44B8-B536-41BF79131ECF}"/>
              </a:ext>
            </a:extLst>
          </p:cNvPr>
          <p:cNvSpPr txBox="1"/>
          <p:nvPr/>
        </p:nvSpPr>
        <p:spPr>
          <a:xfrm>
            <a:off x="2704825" y="6381328"/>
            <a:ext cx="2345711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dirty="0"/>
              <a:t>OR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90DD36-04B8-4078-B35E-E19500901D3C}"/>
              </a:ext>
            </a:extLst>
          </p:cNvPr>
          <p:cNvSpPr txBox="1"/>
          <p:nvPr/>
        </p:nvSpPr>
        <p:spPr>
          <a:xfrm>
            <a:off x="5643889" y="3162751"/>
            <a:ext cx="2345711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dirty="0"/>
              <a:t>NOR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FBA74E-9336-4E6F-9D19-5FEDEB945F25}"/>
              </a:ext>
            </a:extLst>
          </p:cNvPr>
          <p:cNvSpPr txBox="1"/>
          <p:nvPr/>
        </p:nvSpPr>
        <p:spPr>
          <a:xfrm>
            <a:off x="5643889" y="6286790"/>
            <a:ext cx="2345711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dirty="0"/>
              <a:t>XOR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26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9E10E5-A8C4-413B-91CB-893E86C7C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21"/>
            <a:ext cx="8435280" cy="4911741"/>
          </a:xfrm>
        </p:spPr>
        <p:txBody>
          <a:bodyPr/>
          <a:lstStyle/>
          <a:p>
            <a:r>
              <a:rPr lang="en-US" dirty="0"/>
              <a:t>Components of energy dissipation of QCA: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r>
              <a:rPr lang="en-US" dirty="0"/>
              <a:t>Dissipated energy: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clk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2"/>
                </a:solidFill>
                <a:cs typeface="Times New Roman" panose="02020603050405020304" pitchFamily="18" charset="0"/>
              </a:rPr>
              <a:t>QCADesigner-E</a:t>
            </a:r>
            <a:r>
              <a:rPr lang="en-US" dirty="0">
                <a:cs typeface="Times New Roman" panose="02020603050405020304" pitchFamily="18" charset="0"/>
              </a:rPr>
              <a:t> -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Physics simulator including determination of energy dissipation of QCA (</a:t>
            </a:r>
            <a:r>
              <a:rPr lang="pt-BR" u="sng" dirty="0">
                <a:latin typeface="+mj-lt"/>
              </a:rPr>
              <a:t>https://github.com/FSillT/QCADesigner-E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05DB1C-39FF-426B-9505-148EE6CC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Automation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33C4-A5ED-4D5C-BCB9-2118998D98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Energy Model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53EA70-F073-46C3-B637-44900C452AE1}"/>
              </a:ext>
            </a:extLst>
          </p:cNvPr>
          <p:cNvGrpSpPr>
            <a:grpSpLocks noChangeAspect="1"/>
          </p:cNvGrpSpPr>
          <p:nvPr/>
        </p:nvGrpSpPr>
        <p:grpSpPr>
          <a:xfrm>
            <a:off x="3901739" y="2407915"/>
            <a:ext cx="972056" cy="972056"/>
            <a:chOff x="4067944" y="2168912"/>
            <a:chExt cx="1224136" cy="1224136"/>
          </a:xfrm>
        </p:grpSpPr>
        <p:grpSp>
          <p:nvGrpSpPr>
            <p:cNvPr id="5" name="Grupo 10">
              <a:extLst>
                <a:ext uri="{FF2B5EF4-FFF2-40B4-BE49-F238E27FC236}">
                  <a16:creationId xmlns:a16="http://schemas.microsoft.com/office/drawing/2014/main" id="{CF5F2063-C88F-4564-B693-D572DBB4DA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67944" y="2168912"/>
              <a:ext cx="1224136" cy="1224136"/>
              <a:chOff x="2339752" y="3356992"/>
              <a:chExt cx="1224136" cy="1224136"/>
            </a:xfrm>
          </p:grpSpPr>
          <p:grpSp>
            <p:nvGrpSpPr>
              <p:cNvPr id="6" name="Grupo 8">
                <a:extLst>
                  <a:ext uri="{FF2B5EF4-FFF2-40B4-BE49-F238E27FC236}">
                    <a16:creationId xmlns:a16="http://schemas.microsoft.com/office/drawing/2014/main" id="{810E741A-DFF7-4292-951C-FED49E208D46}"/>
                  </a:ext>
                </a:extLst>
              </p:cNvPr>
              <p:cNvGrpSpPr/>
              <p:nvPr/>
            </p:nvGrpSpPr>
            <p:grpSpPr>
              <a:xfrm>
                <a:off x="2411760" y="3429000"/>
                <a:ext cx="1080120" cy="1080120"/>
                <a:chOff x="2411760" y="3429000"/>
                <a:chExt cx="1080120" cy="1080120"/>
              </a:xfrm>
            </p:grpSpPr>
            <p:sp>
              <p:nvSpPr>
                <p:cNvPr id="8" name="Elipse 4">
                  <a:extLst>
                    <a:ext uri="{FF2B5EF4-FFF2-40B4-BE49-F238E27FC236}">
                      <a16:creationId xmlns:a16="http://schemas.microsoft.com/office/drawing/2014/main" id="{873697D4-9219-43E5-9DC1-E305809FBCC5}"/>
                    </a:ext>
                  </a:extLst>
                </p:cNvPr>
                <p:cNvSpPr/>
                <p:nvPr/>
              </p:nvSpPr>
              <p:spPr>
                <a:xfrm>
                  <a:off x="2411760" y="3429000"/>
                  <a:ext cx="360040" cy="36004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Elipse 5">
                  <a:extLst>
                    <a:ext uri="{FF2B5EF4-FFF2-40B4-BE49-F238E27FC236}">
                      <a16:creationId xmlns:a16="http://schemas.microsoft.com/office/drawing/2014/main" id="{CCF5F1CC-9432-4BD9-A3D0-6B1B619774EF}"/>
                    </a:ext>
                  </a:extLst>
                </p:cNvPr>
                <p:cNvSpPr/>
                <p:nvPr/>
              </p:nvSpPr>
              <p:spPr>
                <a:xfrm>
                  <a:off x="3131840" y="3429000"/>
                  <a:ext cx="360040" cy="36004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Elipse 6">
                  <a:extLst>
                    <a:ext uri="{FF2B5EF4-FFF2-40B4-BE49-F238E27FC236}">
                      <a16:creationId xmlns:a16="http://schemas.microsoft.com/office/drawing/2014/main" id="{159582F5-772D-4163-A6E5-F8E8962C9652}"/>
                    </a:ext>
                  </a:extLst>
                </p:cNvPr>
                <p:cNvSpPr/>
                <p:nvPr/>
              </p:nvSpPr>
              <p:spPr>
                <a:xfrm>
                  <a:off x="2411760" y="4149080"/>
                  <a:ext cx="360040" cy="36004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Elipse 7">
                  <a:extLst>
                    <a:ext uri="{FF2B5EF4-FFF2-40B4-BE49-F238E27FC236}">
                      <a16:creationId xmlns:a16="http://schemas.microsoft.com/office/drawing/2014/main" id="{9D888F72-8AE5-44F6-8B6F-3127130ABB43}"/>
                    </a:ext>
                  </a:extLst>
                </p:cNvPr>
                <p:cNvSpPr/>
                <p:nvPr/>
              </p:nvSpPr>
              <p:spPr>
                <a:xfrm>
                  <a:off x="3131840" y="4149080"/>
                  <a:ext cx="360040" cy="36004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tângulo 9">
                <a:extLst>
                  <a:ext uri="{FF2B5EF4-FFF2-40B4-BE49-F238E27FC236}">
                    <a16:creationId xmlns:a16="http://schemas.microsoft.com/office/drawing/2014/main" id="{DB09510D-1D42-4D5A-8DF8-06C07162E6C4}"/>
                  </a:ext>
                </a:extLst>
              </p:cNvPr>
              <p:cNvSpPr/>
              <p:nvPr/>
            </p:nvSpPr>
            <p:spPr>
              <a:xfrm>
                <a:off x="2339752" y="3356992"/>
                <a:ext cx="1224136" cy="1224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6C1A0B33-E3D5-45C0-862A-4EFDF4412BDF}"/>
                </a:ext>
              </a:extLst>
            </p:cNvPr>
            <p:cNvSpPr/>
            <p:nvPr/>
          </p:nvSpPr>
          <p:spPr>
            <a:xfrm>
              <a:off x="4175972" y="2279108"/>
              <a:ext cx="288000" cy="288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18000" rIns="0" bIns="0" rtlCol="0" anchor="t">
              <a:normAutofit fontScale="62500" lnSpcReduction="20000"/>
            </a:bodyPr>
            <a:lstStyle/>
            <a:p>
              <a:pPr algn="ctr"/>
              <a:r>
                <a:rPr lang="en-US" dirty="0"/>
                <a:t>-</a:t>
              </a:r>
            </a:p>
          </p:txBody>
        </p:sp>
        <p:sp>
          <p:nvSpPr>
            <p:cNvPr id="13" name="Elipse 13">
              <a:extLst>
                <a:ext uri="{FF2B5EF4-FFF2-40B4-BE49-F238E27FC236}">
                  <a16:creationId xmlns:a16="http://schemas.microsoft.com/office/drawing/2014/main" id="{C61F6578-3B4B-4B79-B0BF-4655D91324D7}"/>
                </a:ext>
              </a:extLst>
            </p:cNvPr>
            <p:cNvSpPr/>
            <p:nvPr/>
          </p:nvSpPr>
          <p:spPr>
            <a:xfrm>
              <a:off x="4896052" y="2997020"/>
              <a:ext cx="288000" cy="288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18000" rIns="0" bIns="0" rtlCol="0" anchor="t">
              <a:normAutofit fontScale="62500" lnSpcReduction="20000"/>
            </a:bodyPr>
            <a:lstStyle/>
            <a:p>
              <a:pPr algn="ctr"/>
              <a:r>
                <a:rPr lang="en-US" dirty="0"/>
                <a:t>-</a:t>
              </a:r>
            </a:p>
          </p:txBody>
        </p:sp>
      </p:grp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756623D-9608-4E89-801C-914CEC02C4A6}"/>
              </a:ext>
            </a:extLst>
          </p:cNvPr>
          <p:cNvSpPr/>
          <p:nvPr/>
        </p:nvSpPr>
        <p:spPr>
          <a:xfrm>
            <a:off x="4166187" y="1780504"/>
            <a:ext cx="432048" cy="56563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A73079-5246-4055-903E-8A4B4936A1C3}"/>
              </a:ext>
            </a:extLst>
          </p:cNvPr>
          <p:cNvSpPr/>
          <p:nvPr/>
        </p:nvSpPr>
        <p:spPr>
          <a:xfrm>
            <a:off x="4598235" y="1739513"/>
            <a:ext cx="257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E</a:t>
            </a:r>
            <a:r>
              <a:rPr lang="en-US" baseline="-25000" dirty="0" err="1">
                <a:solidFill>
                  <a:schemeClr val="accent2"/>
                </a:solidFill>
              </a:rPr>
              <a:t>clk</a:t>
            </a:r>
            <a:r>
              <a:rPr lang="en-US" dirty="0">
                <a:solidFill>
                  <a:schemeClr val="accent2"/>
                </a:solidFill>
              </a:rPr>
              <a:t> - </a:t>
            </a:r>
            <a:r>
              <a:rPr lang="en-US" dirty="0"/>
              <a:t>Energy from clock</a:t>
            </a:r>
            <a:endParaRPr lang="pt-BR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0E196FA-B59B-4415-83B3-A624E6EEE8CE}"/>
              </a:ext>
            </a:extLst>
          </p:cNvPr>
          <p:cNvSpPr/>
          <p:nvPr/>
        </p:nvSpPr>
        <p:spPr>
          <a:xfrm>
            <a:off x="4166187" y="3511433"/>
            <a:ext cx="432048" cy="56563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E51E6-2BD4-4FC5-B305-BC8B3EFE9DD0}"/>
              </a:ext>
            </a:extLst>
          </p:cNvPr>
          <p:cNvSpPr/>
          <p:nvPr/>
        </p:nvSpPr>
        <p:spPr>
          <a:xfrm>
            <a:off x="4631704" y="3525978"/>
            <a:ext cx="311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E</a:t>
            </a:r>
            <a:r>
              <a:rPr lang="en-US" baseline="-25000" dirty="0" err="1">
                <a:solidFill>
                  <a:schemeClr val="accent2"/>
                </a:solidFill>
              </a:rPr>
              <a:t>env</a:t>
            </a:r>
            <a:r>
              <a:rPr lang="en-US" dirty="0"/>
              <a:t> - Energy to environment</a:t>
            </a:r>
            <a:endParaRPr lang="pt-BR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877AEC4E-46E4-44E8-9EAB-11CD9880A7F1}"/>
              </a:ext>
            </a:extLst>
          </p:cNvPr>
          <p:cNvSpPr/>
          <p:nvPr/>
        </p:nvSpPr>
        <p:spPr>
          <a:xfrm rot="16200000">
            <a:off x="3259946" y="2658612"/>
            <a:ext cx="432048" cy="56563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795AAF2-FB6E-4CBB-B181-7C31CAF10C9F}"/>
              </a:ext>
            </a:extLst>
          </p:cNvPr>
          <p:cNvSpPr/>
          <p:nvPr/>
        </p:nvSpPr>
        <p:spPr>
          <a:xfrm rot="16200000">
            <a:off x="5068041" y="2597686"/>
            <a:ext cx="432048" cy="56563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F6A072-C7D7-40BB-A67D-4E1F8CAC5612}"/>
              </a:ext>
            </a:extLst>
          </p:cNvPr>
          <p:cNvSpPr/>
          <p:nvPr/>
        </p:nvSpPr>
        <p:spPr>
          <a:xfrm>
            <a:off x="5683911" y="2525611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E</a:t>
            </a:r>
            <a:r>
              <a:rPr lang="en-US" baseline="-25000" dirty="0" err="1">
                <a:solidFill>
                  <a:schemeClr val="accent2"/>
                </a:solidFill>
              </a:rPr>
              <a:t>out</a:t>
            </a:r>
            <a:r>
              <a:rPr lang="en-US" dirty="0"/>
              <a:t> - Energy to </a:t>
            </a:r>
            <a:br>
              <a:rPr lang="en-US" dirty="0"/>
            </a:br>
            <a:r>
              <a:rPr lang="en-US" dirty="0"/>
              <a:t>neighboring cell(s)</a:t>
            </a:r>
            <a:endParaRPr lang="pt-B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385CCE-B868-4B1E-B9BB-1BDC8057FA0C}"/>
              </a:ext>
            </a:extLst>
          </p:cNvPr>
          <p:cNvSpPr/>
          <p:nvPr/>
        </p:nvSpPr>
        <p:spPr>
          <a:xfrm>
            <a:off x="1115616" y="2621673"/>
            <a:ext cx="2355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</a:t>
            </a:r>
            <a:r>
              <a:rPr lang="en-US" baseline="-25000" dirty="0">
                <a:solidFill>
                  <a:schemeClr val="accent2"/>
                </a:solidFill>
              </a:rPr>
              <a:t>in</a:t>
            </a:r>
            <a:r>
              <a:rPr lang="en-US" dirty="0"/>
              <a:t> - Energy from </a:t>
            </a:r>
            <a:br>
              <a:rPr lang="en-US" dirty="0"/>
            </a:br>
            <a:r>
              <a:rPr lang="en-US" dirty="0"/>
              <a:t>neighboring cell(s)</a:t>
            </a:r>
            <a:endParaRPr lang="pt-B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631DCD-4386-46F1-8D4F-2F6858ECF4DD}"/>
              </a:ext>
            </a:extLst>
          </p:cNvPr>
          <p:cNvSpPr txBox="1"/>
          <p:nvPr/>
        </p:nvSpPr>
        <p:spPr>
          <a:xfrm>
            <a:off x="4114800" y="282778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ED3AC0E-2B8E-4F39-B3EA-496BFA719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655256"/>
              </p:ext>
            </p:extLst>
          </p:nvPr>
        </p:nvGraphicFramePr>
        <p:xfrm>
          <a:off x="2975486" y="4668441"/>
          <a:ext cx="3796618" cy="75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3" imgW="1663560" imgH="330120" progId="Equation.DSMT4">
                  <p:embed/>
                </p:oleObj>
              </mc:Choice>
              <mc:Fallback>
                <p:oleObj name="Equation" r:id="rId3" imgW="1663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5486" y="4668441"/>
                        <a:ext cx="3796618" cy="753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5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On-screen Show (4:3)</PresentationFormat>
  <Paragraphs>250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Calibri</vt:lpstr>
      <vt:lpstr>Times New Roman</vt:lpstr>
      <vt:lpstr>Wingdings</vt:lpstr>
      <vt:lpstr>Standarddesign</vt:lpstr>
      <vt:lpstr>Equation</vt:lpstr>
      <vt:lpstr>Evaluating the Impact of Interconnections in Quantum-dot Cellular Automata (QCA)</vt:lpstr>
      <vt:lpstr>Outline</vt:lpstr>
      <vt:lpstr>Motivation</vt:lpstr>
      <vt:lpstr>Motivation</vt:lpstr>
      <vt:lpstr>Motivation</vt:lpstr>
      <vt:lpstr>Design Automation</vt:lpstr>
      <vt:lpstr>Design Automation</vt:lpstr>
      <vt:lpstr>Design Automation</vt:lpstr>
      <vt:lpstr>Design Automation</vt:lpstr>
      <vt:lpstr>Design Automation</vt:lpstr>
      <vt:lpstr>Analysis Environment</vt:lpstr>
      <vt:lpstr>Analysis Environment</vt:lpstr>
      <vt:lpstr>Results</vt:lpstr>
      <vt:lpstr>Results</vt:lpstr>
      <vt:lpstr>Results</vt:lpstr>
      <vt:lpstr>Conclusions</vt:lpstr>
      <vt:lpstr>PowerPoint Presentation</vt:lpstr>
      <vt:lpstr>Evaluating the Impact of Interconnections in Quantum-dot Cellular Automata (QCA)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2014-04-16T01:43:11Z</dcterms:created>
  <dcterms:modified xsi:type="dcterms:W3CDTF">2018-08-31T12:46:55Z</dcterms:modified>
</cp:coreProperties>
</file>