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316" r:id="rId3"/>
    <p:sldId id="317" r:id="rId4"/>
    <p:sldId id="318" r:id="rId5"/>
    <p:sldId id="334" r:id="rId6"/>
    <p:sldId id="306" r:id="rId7"/>
    <p:sldId id="307" r:id="rId8"/>
    <p:sldId id="319" r:id="rId9"/>
    <p:sldId id="320" r:id="rId10"/>
    <p:sldId id="310" r:id="rId11"/>
    <p:sldId id="331" r:id="rId12"/>
    <p:sldId id="335" r:id="rId13"/>
    <p:sldId id="336" r:id="rId14"/>
    <p:sldId id="338" r:id="rId15"/>
    <p:sldId id="322" r:id="rId16"/>
    <p:sldId id="332" r:id="rId17"/>
    <p:sldId id="341" r:id="rId18"/>
    <p:sldId id="340" r:id="rId19"/>
    <p:sldId id="314" r:id="rId20"/>
    <p:sldId id="342" r:id="rId21"/>
    <p:sldId id="325" r:id="rId22"/>
    <p:sldId id="304" r:id="rId23"/>
    <p:sldId id="330" r:id="rId24"/>
    <p:sldId id="329" r:id="rId25"/>
    <p:sldId id="328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05048"/>
    <a:srgbClr val="EAB200"/>
    <a:srgbClr val="00FF00"/>
    <a:srgbClr val="C0C0C0"/>
    <a:srgbClr val="C0504D"/>
    <a:srgbClr val="00B050"/>
    <a:srgbClr val="4F81BD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1" autoAdjust="0"/>
    <p:restoredTop sz="94608" autoAdjust="0"/>
  </p:normalViewPr>
  <p:slideViewPr>
    <p:cSldViewPr>
      <p:cViewPr varScale="1">
        <p:scale>
          <a:sx n="83" d="100"/>
          <a:sy n="83" d="100"/>
        </p:scale>
        <p:origin x="-142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093" y="-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drigo\Desktop\Book1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odrigo\Desktop\Book1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88748066694218E-2"/>
          <c:y val="0.13787316912148373"/>
          <c:w val="0.64615412739958689"/>
          <c:h val="0.634899967614226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PTM32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PDP</c:v>
                </c:pt>
                <c:pt idx="1">
                  <c:v>tdelay</c:v>
                </c:pt>
                <c:pt idx="2">
                  <c:v>Pleak</c:v>
                </c:pt>
              </c:strCache>
            </c:strRef>
          </c:cat>
          <c:val>
            <c:numRef>
              <c:f>Sheet1!$B$3:$D$3</c:f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Actual Designs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PDP</c:v>
                </c:pt>
                <c:pt idx="1">
                  <c:v>tdelay</c:v>
                </c:pt>
                <c:pt idx="2">
                  <c:v>Pleak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0.6</c:v>
                </c:pt>
                <c:pt idx="1">
                  <c:v>0.68</c:v>
                </c:pt>
                <c:pt idx="2">
                  <c:v>2.2799999999999998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FO4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PDP</c:v>
                </c:pt>
                <c:pt idx="1">
                  <c:v>tdelay</c:v>
                </c:pt>
                <c:pt idx="2">
                  <c:v>Pleak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0.68</c:v>
                </c:pt>
                <c:pt idx="1">
                  <c:v>0.84</c:v>
                </c:pt>
                <c:pt idx="2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02240"/>
        <c:axId val="108208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PDP</c:v>
                      </c:pt>
                      <c:pt idx="1">
                        <c:v>tdelay</c:v>
                      </c:pt>
                      <c:pt idx="2">
                        <c:v>Pleak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Sheet1!$B$2:$D$2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1082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208128"/>
        <c:crosses val="autoZero"/>
        <c:auto val="1"/>
        <c:lblAlgn val="ctr"/>
        <c:lblOffset val="100"/>
        <c:noMultiLvlLbl val="0"/>
      </c:catAx>
      <c:valAx>
        <c:axId val="10820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20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07218731457523"/>
          <c:y val="0.43374592572218501"/>
          <c:w val="0.26511788202309611"/>
          <c:h val="0.36337783467679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1909189491736"/>
          <c:y val="0.1589606353634333"/>
          <c:w val="0.87083410735408207"/>
          <c:h val="0.73156165004249707"/>
        </c:manualLayout>
      </c:layout>
      <c:lineChart>
        <c:grouping val="stack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F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Sheet1!$A$13:$A$16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Sheet1!$B$13:$B$16</c:f>
              <c:numCache>
                <c:formatCode>General</c:formatCode>
                <c:ptCount val="4"/>
                <c:pt idx="0">
                  <c:v>32</c:v>
                </c:pt>
                <c:pt idx="1">
                  <c:v>103</c:v>
                </c:pt>
                <c:pt idx="2">
                  <c:v>20.6</c:v>
                </c:pt>
                <c:pt idx="3">
                  <c:v>28.4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48448"/>
        <c:axId val="110310528"/>
      </c:lineChart>
      <c:catAx>
        <c:axId val="10824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310528"/>
        <c:crosses val="autoZero"/>
        <c:auto val="1"/>
        <c:lblAlgn val="ctr"/>
        <c:lblOffset val="100"/>
        <c:noMultiLvlLbl val="0"/>
      </c:catAx>
      <c:valAx>
        <c:axId val="11031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24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0.35955</cdr:x>
      <cdr:y>0.38955</cdr:y>
    </cdr:from>
    <cdr:to>
      <cdr:x>0.50223</cdr:x>
      <cdr:y>0.68663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11989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0.75182</cdr:x>
      <cdr:y>0.75625</cdr:y>
    </cdr:from>
    <cdr:to>
      <cdr:x>1</cdr:x>
      <cdr:y>0.89479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658272" y="3024336"/>
          <a:ext cx="1537729" cy="5539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t-BR" sz="1800" i="1" dirty="0" smtClean="0"/>
            <a:t>d</a:t>
          </a:r>
          <a:r>
            <a:rPr lang="pt-BR" sz="1800" baseline="-25000" dirty="0" smtClean="0"/>
            <a:t>CNT</a:t>
          </a:r>
          <a:r>
            <a:rPr lang="pt-BR" sz="1800" dirty="0" smtClean="0"/>
            <a:t>  = </a:t>
          </a:r>
          <a:r>
            <a:rPr lang="pt-BR" sz="1800" dirty="0" smtClean="0"/>
            <a:t>1.25nm</a:t>
          </a:r>
          <a:endParaRPr lang="pt-BR" sz="1800" dirty="0" smtClean="0"/>
        </a:p>
        <a:p xmlns:a="http://schemas.openxmlformats.org/drawingml/2006/main">
          <a:r>
            <a:rPr lang="pt-BR" sz="1800" dirty="0" err="1" smtClean="0"/>
            <a:t>N</a:t>
          </a:r>
          <a:r>
            <a:rPr lang="pt-BR" sz="1800" baseline="-25000" dirty="0" err="1" smtClean="0"/>
            <a:t>tubes</a:t>
          </a:r>
          <a:r>
            <a:rPr lang="pt-BR" sz="1800" dirty="0" smtClean="0"/>
            <a:t> </a:t>
          </a:r>
          <a:r>
            <a:rPr lang="pt-BR" sz="1800" dirty="0" smtClean="0"/>
            <a:t>= 8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0.61622</cdr:x>
      <cdr:y>0.52218</cdr:y>
    </cdr:from>
    <cdr:to>
      <cdr:x>0.85035</cdr:x>
      <cdr:y>0.66071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818080" y="2088232"/>
          <a:ext cx="1450718" cy="5539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i="1" dirty="0" err="1" smtClean="0"/>
            <a:t>d</a:t>
          </a:r>
          <a:r>
            <a:rPr lang="pt-BR" sz="1800" b="1" baseline="-25000" dirty="0" err="1" smtClean="0"/>
            <a:t>CNT</a:t>
          </a:r>
          <a:r>
            <a:rPr lang="pt-BR" sz="1800" b="1" dirty="0" smtClean="0"/>
            <a:t>  </a:t>
          </a:r>
          <a:r>
            <a:rPr lang="pt-BR" sz="1800" b="1" dirty="0" smtClean="0"/>
            <a:t>= 1.5nm</a:t>
          </a:r>
        </a:p>
        <a:p xmlns:a="http://schemas.openxmlformats.org/drawingml/2006/main">
          <a:r>
            <a:rPr lang="pt-BR" sz="1800" b="1" dirty="0" err="1" smtClean="0"/>
            <a:t>N</a:t>
          </a:r>
          <a:r>
            <a:rPr lang="pt-BR" sz="1800" b="1" baseline="-25000" dirty="0" err="1" smtClean="0"/>
            <a:t>tubes</a:t>
          </a:r>
          <a:r>
            <a:rPr lang="pt-BR" sz="1800" b="1" dirty="0" smtClean="0"/>
            <a:t> </a:t>
          </a:r>
          <a:r>
            <a:rPr lang="pt-BR" sz="1800" b="1" dirty="0" smtClean="0"/>
            <a:t>= 7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0.12811</cdr:x>
      <cdr:y>0.70224</cdr:y>
    </cdr:from>
    <cdr:to>
      <cdr:x>0.32499</cdr:x>
      <cdr:y>0.84077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793744" y="2808312"/>
          <a:ext cx="1219886" cy="5539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i="1" dirty="0" err="1" smtClean="0"/>
            <a:t>d</a:t>
          </a:r>
          <a:r>
            <a:rPr lang="pt-BR" sz="1800" baseline="-25000" dirty="0" err="1" smtClean="0"/>
            <a:t>CNT</a:t>
          </a:r>
          <a:r>
            <a:rPr lang="pt-BR" sz="1800" dirty="0" smtClean="0"/>
            <a:t>  = 2nm</a:t>
          </a:r>
        </a:p>
        <a:p xmlns:a="http://schemas.openxmlformats.org/drawingml/2006/main">
          <a:r>
            <a:rPr lang="pt-BR" sz="1800" dirty="0" err="1" smtClean="0"/>
            <a:t>N</a:t>
          </a:r>
          <a:r>
            <a:rPr lang="pt-BR" sz="1800" baseline="-25000" dirty="0" err="1" smtClean="0"/>
            <a:t>tubes</a:t>
          </a:r>
          <a:r>
            <a:rPr lang="pt-BR" sz="1800" dirty="0" smtClean="0"/>
            <a:t> = 8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0.31405</cdr:x>
      <cdr:y>0.10804</cdr:y>
    </cdr:from>
    <cdr:to>
      <cdr:x>0.51094</cdr:x>
      <cdr:y>0.24657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1945872" y="432048"/>
          <a:ext cx="1219886" cy="5539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i="1" dirty="0" err="1" smtClean="0"/>
            <a:t>d</a:t>
          </a:r>
          <a:r>
            <a:rPr lang="pt-BR" sz="1800" baseline="-25000" dirty="0" err="1" smtClean="0"/>
            <a:t>CNT</a:t>
          </a:r>
          <a:r>
            <a:rPr lang="pt-BR" sz="1800" dirty="0" smtClean="0"/>
            <a:t>  = 3nm</a:t>
          </a:r>
        </a:p>
        <a:p xmlns:a="http://schemas.openxmlformats.org/drawingml/2006/main">
          <a:r>
            <a:rPr lang="pt-BR" sz="1800" dirty="0" err="1" smtClean="0"/>
            <a:t>Ntubes</a:t>
          </a:r>
          <a:r>
            <a:rPr lang="pt-BR" sz="1800" dirty="0" smtClean="0"/>
            <a:t> = 5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2B4231-A98F-4655-8E8C-3E6CBFC64AC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0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854644-7882-4B5A-A781-826C4F8B1B5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56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7488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9"/>
          <p:cNvSpPr>
            <a:spLocks noChangeArrowheads="1"/>
          </p:cNvSpPr>
          <p:nvPr userDrawn="1"/>
        </p:nvSpPr>
        <p:spPr bwMode="auto">
          <a:xfrm>
            <a:off x="0" y="6165850"/>
            <a:ext cx="9144000" cy="5032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89050"/>
            <a:ext cx="7772400" cy="1470025"/>
          </a:xfrm>
        </p:spPr>
        <p:txBody>
          <a:bodyPr anchor="ctr"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482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Formatvorlage des Untertitelmasters durch Klicken bearbeiten</a:t>
            </a:r>
          </a:p>
        </p:txBody>
      </p:sp>
      <p:sp>
        <p:nvSpPr>
          <p:cNvPr id="19" name="Rectangle 50"/>
          <p:cNvSpPr>
            <a:spLocks noChangeArrowheads="1"/>
          </p:cNvSpPr>
          <p:nvPr userDrawn="1"/>
        </p:nvSpPr>
        <p:spPr bwMode="auto">
          <a:xfrm>
            <a:off x="179389" y="6237288"/>
            <a:ext cx="266442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en-US" i="1" kern="1200" noProof="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Soares, Parameter</a:t>
            </a:r>
            <a:r>
              <a:rPr lang="en-US" i="1" kern="1200" baseline="0" noProof="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 Exploration</a:t>
            </a:r>
            <a:endParaRPr lang="en-US" i="1" kern="1200" noProof="0" dirty="0">
              <a:solidFill>
                <a:srgbClr val="C0C0C0"/>
              </a:solidFill>
              <a:latin typeface="Arial Unicode MS" pitchFamily="34" charset="-128"/>
              <a:ea typeface="+mn-ea"/>
              <a:cs typeface="Arial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2" y="6322377"/>
            <a:ext cx="622300" cy="50165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07" y="6289000"/>
            <a:ext cx="649869" cy="5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64" y="6414055"/>
            <a:ext cx="1152128" cy="35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 descr="D:\data\Frank\Bilder\UFMG-logos\UFMG-new logo_white.t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33" y="6344117"/>
            <a:ext cx="1276067" cy="49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8218488" cy="592118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64231" y="714359"/>
            <a:ext cx="8215313" cy="500063"/>
          </a:xfrm>
        </p:spPr>
        <p:txBody>
          <a:bodyPr/>
          <a:lstStyle>
            <a:lvl1pPr>
              <a:buNone/>
              <a:defRPr sz="1800" u="sng"/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14421"/>
            <a:ext cx="4038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4421"/>
            <a:ext cx="4038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64231" y="714359"/>
            <a:ext cx="8215313" cy="500063"/>
          </a:xfrm>
        </p:spPr>
        <p:txBody>
          <a:bodyPr/>
          <a:lstStyle>
            <a:lvl1pPr>
              <a:buNone/>
              <a:defRPr sz="1800" u="sng"/>
            </a:lvl1pPr>
          </a:lstStyle>
          <a:p>
            <a:pPr lvl="0"/>
            <a:r>
              <a:rPr lang="en-US" noProof="0" smtClean="0"/>
              <a:t>Textmasterformate durch Klicken bearbeiten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1848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Titelmasterformat</a:t>
            </a:r>
            <a:endParaRPr lang="en-US" altLang="en-US" noProof="0" dirty="0" smtClean="0"/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454025" y="7143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8" name="AutoShape 44"/>
          <p:cNvSpPr>
            <a:spLocks noChangeArrowheads="1"/>
          </p:cNvSpPr>
          <p:nvPr userDrawn="1"/>
        </p:nvSpPr>
        <p:spPr bwMode="auto">
          <a:xfrm>
            <a:off x="0" y="6165850"/>
            <a:ext cx="9144000" cy="5032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69" name="Rectangle 4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70" name="Rectangle 46"/>
          <p:cNvSpPr>
            <a:spLocks noChangeArrowheads="1"/>
          </p:cNvSpPr>
          <p:nvPr userDrawn="1"/>
        </p:nvSpPr>
        <p:spPr bwMode="auto">
          <a:xfrm>
            <a:off x="8243888" y="6275388"/>
            <a:ext cx="720725" cy="4048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fld id="{09470EF4-A358-45A3-BDDD-EBF7C5BB92A2}" type="slidenum">
              <a:rPr lang="en-US">
                <a:solidFill>
                  <a:srgbClr val="C0C0C0"/>
                </a:solidFill>
                <a:cs typeface="+mn-cs"/>
              </a:rPr>
              <a:pPr algn="r">
                <a:lnSpc>
                  <a:spcPct val="150000"/>
                </a:lnSpc>
                <a:defRPr/>
              </a:pPr>
              <a:t>‹nº›</a:t>
            </a:fld>
            <a:endParaRPr lang="en-US" dirty="0">
              <a:solidFill>
                <a:srgbClr val="C0C0C0"/>
              </a:solidFill>
              <a:cs typeface="+mn-cs"/>
            </a:endParaRPr>
          </a:p>
        </p:txBody>
      </p: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179389" y="6237288"/>
            <a:ext cx="266442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en-US" i="1" kern="1200" noProof="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Soares, Parameter</a:t>
            </a:r>
            <a:r>
              <a:rPr lang="en-US" i="1" kern="1200" baseline="0" noProof="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 Exploration</a:t>
            </a:r>
            <a:endParaRPr lang="en-US" i="1" kern="1200" noProof="0" dirty="0">
              <a:solidFill>
                <a:srgbClr val="C0C0C0"/>
              </a:solidFill>
              <a:latin typeface="Arial Unicode MS" pitchFamily="34" charset="-128"/>
              <a:ea typeface="+mn-ea"/>
              <a:cs typeface="Arial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16632"/>
            <a:ext cx="720080" cy="83976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2" y="6322377"/>
            <a:ext cx="622300" cy="50165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07" y="6289000"/>
            <a:ext cx="649869" cy="5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64" y="6414055"/>
            <a:ext cx="1152128" cy="35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D:\data\Frank\Bilder\UFMG-logos\UFMG-new logo_white.ti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33" y="6344117"/>
            <a:ext cx="1276067" cy="49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19668" y="1780136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Exploration of Technology Parameter Values of Integrated Circuits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57"/>
            <a:ext cx="6400800" cy="17526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Rodrigo Fonseca Rocha Soares – UFMG</a:t>
            </a:r>
          </a:p>
          <a:p>
            <a:r>
              <a:rPr lang="pt-BR" dirty="0" smtClean="0"/>
              <a:t>Frank Sill Torres – DELT/UFMG</a:t>
            </a:r>
          </a:p>
          <a:p>
            <a:r>
              <a:rPr lang="pt-BR" dirty="0" err="1" smtClean="0"/>
              <a:t>Dirk</a:t>
            </a:r>
            <a:r>
              <a:rPr lang="pt-BR" dirty="0" smtClean="0"/>
              <a:t> </a:t>
            </a:r>
            <a:r>
              <a:rPr lang="pt-BR" dirty="0" err="1" smtClean="0"/>
              <a:t>Timmermann</a:t>
            </a:r>
            <a:r>
              <a:rPr lang="pt-BR" dirty="0" smtClean="0"/>
              <a:t> – </a:t>
            </a:r>
            <a:r>
              <a:rPr lang="pt-BR" dirty="0" err="1" smtClean="0"/>
              <a:t>University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Rostock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14421"/>
            <a:ext cx="4690864" cy="4911741"/>
          </a:xfrm>
        </p:spPr>
        <p:txBody>
          <a:bodyPr/>
          <a:lstStyle/>
          <a:p>
            <a:r>
              <a:rPr lang="en-US" dirty="0" smtClean="0"/>
              <a:t>Start parameters with </a:t>
            </a:r>
            <a:r>
              <a:rPr lang="en-US" dirty="0" smtClean="0">
                <a:solidFill>
                  <a:schemeClr val="accent2"/>
                </a:solidFill>
              </a:rPr>
              <a:t>default values</a:t>
            </a:r>
          </a:p>
          <a:p>
            <a:r>
              <a:rPr lang="en-US" dirty="0" smtClean="0"/>
              <a:t>Perform </a:t>
            </a:r>
            <a:r>
              <a:rPr lang="en-US" dirty="0" smtClean="0">
                <a:solidFill>
                  <a:schemeClr val="accent2"/>
                </a:solidFill>
              </a:rPr>
              <a:t>characterization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benchmark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2"/>
                </a:solidFill>
              </a:rPr>
              <a:t>actual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designs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Figure of Merit </a:t>
            </a:r>
            <a:r>
              <a:rPr lang="en-US" dirty="0"/>
              <a:t>e</a:t>
            </a:r>
            <a:r>
              <a:rPr lang="en-US" dirty="0" smtClean="0"/>
              <a:t>valuation and analysis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Iterate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Technology Parameter Exploration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62" y="-1"/>
            <a:ext cx="3968338" cy="6858001"/>
          </a:xfrm>
          <a:prstGeom prst="rect">
            <a:avLst/>
          </a:prstGeom>
        </p:spPr>
      </p:pic>
      <p:graphicFrame>
        <p:nvGraphicFramePr>
          <p:cNvPr id="8" name="Objeto 23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41463"/>
              </p:ext>
            </p:extLst>
          </p:nvPr>
        </p:nvGraphicFramePr>
        <p:xfrm>
          <a:off x="179512" y="4077072"/>
          <a:ext cx="489942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4" imgW="3556000" imgH="1092200" progId="Equation.DSMT4">
                  <p:embed/>
                </p:oleObj>
              </mc:Choice>
              <mc:Fallback>
                <p:oleObj r:id="rId4" imgW="35560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077072"/>
                        <a:ext cx="4899424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14421"/>
            <a:ext cx="8507288" cy="4911741"/>
          </a:xfrm>
          <a:noFill/>
        </p:spPr>
        <p:txBody>
          <a:bodyPr/>
          <a:lstStyle/>
          <a:p>
            <a:r>
              <a:rPr lang="en-US" dirty="0" smtClean="0"/>
              <a:t>Analyzed </a:t>
            </a:r>
            <a:r>
              <a:rPr lang="en-US" dirty="0" smtClean="0">
                <a:solidFill>
                  <a:schemeClr val="accent2"/>
                </a:solidFill>
              </a:rPr>
              <a:t>Technologies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PTM22 and </a:t>
            </a:r>
            <a:r>
              <a:rPr lang="en-US" dirty="0" smtClean="0">
                <a:solidFill>
                  <a:schemeClr val="tx1"/>
                </a:solidFill>
              </a:rPr>
              <a:t>PTM32 (based on Predictive Technology Model - PTM)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FINFET10-HP FINFET10LL </a:t>
            </a:r>
            <a:r>
              <a:rPr lang="en-US" dirty="0">
                <a:solidFill>
                  <a:schemeClr val="tx1"/>
                </a:solidFill>
              </a:rPr>
              <a:t>(based on </a:t>
            </a:r>
            <a:r>
              <a:rPr lang="en-US" dirty="0" smtClean="0">
                <a:solidFill>
                  <a:schemeClr val="tx1"/>
                </a:solidFill>
              </a:rPr>
              <a:t>PTM)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CNTFET32 and CNTFET22 (based in Stanford CNFET Model)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Basic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standard</a:t>
            </a:r>
            <a:r>
              <a:rPr lang="en-US" dirty="0" smtClean="0"/>
              <a:t> cell </a:t>
            </a:r>
            <a:r>
              <a:rPr lang="en-US" dirty="0" smtClean="0">
                <a:solidFill>
                  <a:schemeClr val="accent2"/>
                </a:solidFill>
              </a:rPr>
              <a:t>library</a:t>
            </a:r>
            <a:r>
              <a:rPr lang="en-US" dirty="0" smtClean="0"/>
              <a:t> (10 cells, different sizes, </a:t>
            </a:r>
            <a:r>
              <a:rPr lang="en-US" dirty="0" err="1" smtClean="0"/>
              <a:t>FlipFlop</a:t>
            </a:r>
            <a:r>
              <a:rPr lang="en-US" dirty="0" smtClean="0"/>
              <a:t>)</a:t>
            </a:r>
          </a:p>
          <a:p>
            <a:r>
              <a:rPr lang="en-US" dirty="0"/>
              <a:t>Test Designs: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ISCAS suite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c1908, c2670, c3540, c5315, c7552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ITC99 suite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b01, b05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Tools: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Cell library characterization: </a:t>
            </a:r>
            <a:r>
              <a:rPr lang="en-US" dirty="0" err="1" smtClean="0">
                <a:solidFill>
                  <a:schemeClr val="accent2"/>
                </a:solidFill>
              </a:rPr>
              <a:t>SiliconSmart</a:t>
            </a:r>
            <a:r>
              <a:rPr lang="en-US" dirty="0" smtClean="0">
                <a:solidFill>
                  <a:schemeClr val="tx1"/>
                </a:solidFill>
              </a:rPr>
              <a:t> (Synopsys)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Simulation: Virtuoso </a:t>
            </a:r>
            <a:r>
              <a:rPr lang="en-US" dirty="0" smtClean="0">
                <a:solidFill>
                  <a:schemeClr val="accent2"/>
                </a:solidFill>
              </a:rPr>
              <a:t>Analog Design Environment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Cadence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Environment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Versus results for PTM32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dirty="0" err="1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Technology Comparison – Delay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delay</a:t>
            </a:r>
            <a:r>
              <a:rPr lang="en-US" dirty="0" smtClean="0"/>
              <a:t>) 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30099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5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Versus results for PTM32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dirty="0" err="1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Technology Comparison - </a:t>
            </a:r>
            <a:r>
              <a:rPr lang="en-US" dirty="0"/>
              <a:t>Power Delay Product (PDP)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400600" cy="406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4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Versus results for PTM32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dirty="0" err="1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Technology Comparison – Leakage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leak</a:t>
            </a:r>
            <a:r>
              <a:rPr lang="en-US" dirty="0" smtClean="0"/>
              <a:t>)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845845" cy="4266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Comparison of relation to PTM32 of FO4 analysis and proposed flow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dirty="0" err="1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Technology Comparison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9841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2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79" y="2204864"/>
            <a:ext cx="2976017" cy="398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r>
                  <a:rPr lang="en-US" dirty="0" smtClean="0"/>
                  <a:t>Exemplary parameter exploration on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CNTFET22</a:t>
                </a:r>
                <a:r>
                  <a:rPr lang="en-US" dirty="0" smtClean="0"/>
                  <a:t> technology </a:t>
                </a: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Key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parameter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tube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diameter</a:t>
                </a:r>
                <a:r>
                  <a:rPr lang="en-US" dirty="0" smtClean="0"/>
                  <a:t> (high impact on ON/OFF current)</a:t>
                </a:r>
              </a:p>
              <a:p>
                <a:r>
                  <a:rPr lang="en-US" dirty="0" smtClean="0"/>
                  <a:t>Note: </a:t>
                </a:r>
              </a:p>
              <a:p>
                <a:pPr lvl="1"/>
                <a:r>
                  <a:rPr lang="en-US" dirty="0" smtClean="0"/>
                  <a:t>Number of tubes (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N</a:t>
                </a:r>
                <a:r>
                  <a:rPr lang="en-US" baseline="-25000" dirty="0" err="1" smtClean="0">
                    <a:solidFill>
                      <a:schemeClr val="accent2"/>
                    </a:solidFill>
                  </a:rPr>
                  <a:t>tubes</a:t>
                </a:r>
                <a:r>
                  <a:rPr lang="en-US" dirty="0" smtClean="0"/>
                  <a:t>):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changes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𝑡𝑢𝑏𝑒𝑠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𝑔𝑎𝑡𝑒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𝑃𝑖𝑡𝑐h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Distance between tubes (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pitch</a:t>
                </a:r>
                <a:r>
                  <a:rPr lang="en-US" dirty="0" smtClean="0"/>
                  <a:t>):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constant</a:t>
                </a:r>
              </a:p>
              <a:p>
                <a:pPr lvl="1"/>
                <a:r>
                  <a:rPr lang="en-US" dirty="0" smtClean="0"/>
                  <a:t>Channel length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L</a:t>
                </a:r>
                <a:r>
                  <a:rPr lang="en-US" baseline="-25000" dirty="0" err="1" smtClean="0">
                    <a:solidFill>
                      <a:schemeClr val="accent2"/>
                    </a:solidFill>
                  </a:rPr>
                  <a:t>ch</a:t>
                </a:r>
                <a:r>
                  <a:rPr lang="en-US" dirty="0" smtClean="0"/>
                  <a:t>):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constant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Parameter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Results for </a:t>
            </a:r>
            <a:r>
              <a:rPr lang="en-US" dirty="0" smtClean="0">
                <a:solidFill>
                  <a:schemeClr val="accent2"/>
                </a:solidFill>
              </a:rPr>
              <a:t>delay</a:t>
            </a:r>
            <a:r>
              <a:rPr lang="en-US" dirty="0" smtClean="0"/>
              <a:t> in comparison to standard diameter 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CNT</a:t>
            </a:r>
            <a:r>
              <a:rPr lang="en-US" baseline="-25000" dirty="0" smtClean="0"/>
              <a:t> </a:t>
            </a:r>
            <a:r>
              <a:rPr lang="en-US" dirty="0" smtClean="0"/>
              <a:t>= 2nm)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Parameter Exploration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26" y="1844824"/>
            <a:ext cx="509714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1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Results for dynamic </a:t>
            </a:r>
            <a:r>
              <a:rPr lang="en-US" dirty="0" smtClean="0">
                <a:solidFill>
                  <a:schemeClr val="accent2"/>
                </a:solidFill>
              </a:rPr>
              <a:t>power consumption 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dyn</a:t>
            </a:r>
            <a:r>
              <a:rPr lang="en-US" dirty="0" smtClean="0"/>
              <a:t>) in comparison to standard diameter 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CNT</a:t>
            </a:r>
            <a:r>
              <a:rPr lang="en-US" baseline="-25000" dirty="0" smtClean="0"/>
              <a:t> </a:t>
            </a:r>
            <a:r>
              <a:rPr lang="en-US" dirty="0" smtClean="0"/>
              <a:t>= 2nm)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Parameter Exploration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32" y="2062340"/>
            <a:ext cx="4738032" cy="4025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8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Results for </a:t>
            </a:r>
            <a:r>
              <a:rPr lang="en-US" dirty="0" smtClean="0">
                <a:solidFill>
                  <a:schemeClr val="accent2"/>
                </a:solidFill>
              </a:rPr>
              <a:t>leakage</a:t>
            </a:r>
            <a:r>
              <a:rPr lang="en-US" dirty="0" smtClean="0"/>
              <a:t> in comparison to standard diameter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Parameter Exploration</a:t>
            </a:r>
            <a:endParaRPr lang="en-US" dirty="0"/>
          </a:p>
        </p:txBody>
      </p:sp>
      <p:pic>
        <p:nvPicPr>
          <p:cNvPr id="8" name="Image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12567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3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23528" y="1556792"/>
            <a:ext cx="8496944" cy="43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542925" indent="-542925" eaLnBrk="1" hangingPunct="1">
              <a:defRPr/>
            </a:pPr>
            <a:r>
              <a:rPr lang="en-US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/ Principal idea:</a:t>
            </a:r>
          </a:p>
          <a:p>
            <a:pPr marL="542925" indent="-542925" eaLnBrk="1" hangingPunct="1">
              <a:defRPr/>
            </a:pPr>
            <a:endParaRPr lang="en-US" sz="2400" kern="0" dirty="0" smtClean="0"/>
          </a:p>
          <a:p>
            <a:pPr marL="542925" indent="-542925" eaLnBrk="1" hangingPunct="1">
              <a:lnSpc>
                <a:spcPct val="150000"/>
              </a:lnSpc>
              <a:defRPr/>
            </a:pPr>
            <a:r>
              <a:rPr lang="en-US" sz="2400" kern="0" dirty="0"/>
              <a:t>Technology Parameter Exploration of Integrated Circuits</a:t>
            </a:r>
          </a:p>
          <a:p>
            <a:pPr marL="542925" indent="-542925" eaLnBrk="1" hangingPunct="1">
              <a:lnSpc>
                <a:spcPct val="150000"/>
              </a:lnSpc>
              <a:defRPr/>
            </a:pPr>
            <a:r>
              <a:rPr lang="en-US" sz="2400" kern="0" dirty="0"/>
              <a:t>Standard-Cell Characterization Flow for Novel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325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Parameter Exploration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u="none" dirty="0" smtClean="0"/>
          </a:p>
        </p:txBody>
      </p:sp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486387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Figure </a:t>
            </a:r>
            <a:r>
              <a:rPr lang="en-US" dirty="0">
                <a:solidFill>
                  <a:schemeClr val="accent2"/>
                </a:solidFill>
              </a:rPr>
              <a:t>of Merit </a:t>
            </a:r>
            <a:r>
              <a:rPr lang="en-US" dirty="0" smtClean="0"/>
              <a:t>with weights </a:t>
            </a:r>
            <a:r>
              <a:rPr lang="en-US" i="1" dirty="0"/>
              <a:t>φ</a:t>
            </a:r>
            <a:r>
              <a:rPr lang="en-US" dirty="0"/>
              <a:t> =1, </a:t>
            </a:r>
            <a:r>
              <a:rPr lang="en-US" i="1" dirty="0"/>
              <a:t>γ</a:t>
            </a:r>
            <a:r>
              <a:rPr lang="en-US" dirty="0"/>
              <a:t> = 1, </a:t>
            </a:r>
            <a:r>
              <a:rPr lang="en-US" i="1" dirty="0" err="1"/>
              <a:t>γ</a:t>
            </a:r>
            <a:r>
              <a:rPr lang="en-US" i="1" baseline="-25000" dirty="0" err="1"/>
              <a:t>leak</a:t>
            </a:r>
            <a:r>
              <a:rPr lang="en-US" dirty="0"/>
              <a:t> = 1.5 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585710"/>
              </p:ext>
            </p:extLst>
          </p:nvPr>
        </p:nvGraphicFramePr>
        <p:xfrm>
          <a:off x="1474000" y="1844824"/>
          <a:ext cx="6196001" cy="399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5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 bwMode="auto">
          <a:xfrm>
            <a:off x="326156" y="1055605"/>
            <a:ext cx="84223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 smtClean="0"/>
              <a:t>New </a:t>
            </a:r>
            <a:r>
              <a:rPr lang="en-US" dirty="0" smtClean="0">
                <a:solidFill>
                  <a:schemeClr val="accent2"/>
                </a:solidFill>
              </a:rPr>
              <a:t>flow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chemeClr val="accent2"/>
                </a:solidFill>
              </a:rPr>
              <a:t>exploration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accent2"/>
                </a:solidFill>
              </a:rPr>
              <a:t>technologies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parameters</a:t>
            </a:r>
          </a:p>
          <a:p>
            <a:endParaRPr lang="en-US" dirty="0" smtClean="0"/>
          </a:p>
          <a:p>
            <a:r>
              <a:rPr lang="en-US" dirty="0" smtClean="0"/>
              <a:t>Proposal of </a:t>
            </a:r>
            <a:r>
              <a:rPr lang="en-US" dirty="0" smtClean="0">
                <a:solidFill>
                  <a:schemeClr val="accent2"/>
                </a:solidFill>
              </a:rPr>
              <a:t>Figure of Merit </a:t>
            </a:r>
            <a:r>
              <a:rPr lang="en-US" dirty="0" smtClean="0"/>
              <a:t>for evaluation of technology parameter set</a:t>
            </a:r>
          </a:p>
          <a:p>
            <a:endParaRPr lang="en-US" dirty="0" smtClean="0"/>
          </a:p>
          <a:p>
            <a:r>
              <a:rPr lang="en-US" dirty="0" smtClean="0"/>
              <a:t>Approach based on </a:t>
            </a:r>
            <a:r>
              <a:rPr lang="en-US" dirty="0" smtClean="0">
                <a:solidFill>
                  <a:schemeClr val="accent2"/>
                </a:solidFill>
              </a:rPr>
              <a:t>actual designs</a:t>
            </a:r>
          </a:p>
          <a:p>
            <a:endParaRPr lang="en-US" dirty="0" smtClean="0"/>
          </a:p>
          <a:p>
            <a:r>
              <a:rPr lang="en-US" dirty="0" smtClean="0"/>
              <a:t>Increased the </a:t>
            </a:r>
            <a:r>
              <a:rPr lang="en-US" dirty="0" smtClean="0">
                <a:solidFill>
                  <a:schemeClr val="accent2"/>
                </a:solidFill>
              </a:rPr>
              <a:t>quality</a:t>
            </a:r>
            <a:r>
              <a:rPr lang="en-US" dirty="0" smtClean="0"/>
              <a:t> of predictions by </a:t>
            </a:r>
            <a:r>
              <a:rPr lang="en-US" dirty="0" smtClean="0">
                <a:solidFill>
                  <a:schemeClr val="accent2"/>
                </a:solidFill>
              </a:rPr>
              <a:t>up to 46%</a:t>
            </a:r>
          </a:p>
          <a:p>
            <a:endParaRPr lang="en-US" dirty="0" smtClean="0"/>
          </a:p>
          <a:p>
            <a:r>
              <a:rPr lang="en-US" dirty="0" smtClean="0"/>
              <a:t>Applied successfully in </a:t>
            </a:r>
            <a:r>
              <a:rPr lang="en-US" dirty="0" smtClean="0"/>
              <a:t>CNTFET </a:t>
            </a:r>
            <a:r>
              <a:rPr lang="en-US" dirty="0" smtClean="0"/>
              <a:t>based technology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6804248" y="116632"/>
            <a:ext cx="2045422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224192" y="2012625"/>
            <a:ext cx="3257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79512" y="1560974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accent2"/>
              </a:solidFill>
            </a:endParaRPr>
          </a:p>
          <a:p>
            <a:pPr algn="ctr"/>
            <a:endParaRPr lang="en-US" sz="3200" dirty="0">
              <a:solidFill>
                <a:schemeClr val="accent2"/>
              </a:solidFill>
            </a:endParaRPr>
          </a:p>
          <a:p>
            <a:pPr algn="ctr"/>
            <a:endParaRPr lang="en-US" sz="3200" dirty="0" smtClean="0">
              <a:solidFill>
                <a:schemeClr val="accent2"/>
              </a:solidFill>
            </a:endParaRPr>
          </a:p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5584146" y="1841774"/>
            <a:ext cx="2583759" cy="2534758"/>
            <a:chOff x="2447656" y="1207755"/>
            <a:chExt cx="3229699" cy="3168448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2447656" y="1207755"/>
              <a:ext cx="3229699" cy="3168448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  <a:reflection blurRad="6350" stA="52000" endA="300" endPos="19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2775745" y="1483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2775745" y="2419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2775745" y="3355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3711745" y="1483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3711745" y="2419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tângulo de cantos arredondados 22"/>
            <p:cNvSpPr/>
            <p:nvPr/>
          </p:nvSpPr>
          <p:spPr>
            <a:xfrm>
              <a:off x="3711745" y="3355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4647745" y="1483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4647745" y="2419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4647745" y="3355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40" y="1544353"/>
              <a:ext cx="2520280" cy="2520280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3185180" y="2047576"/>
              <a:ext cx="1800200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ART</a:t>
              </a:r>
              <a:endParaRPr kumimoji="0" lang="en-US" sz="40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4590217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OptMA</a:t>
            </a:r>
            <a:r>
              <a:rPr lang="en-US" sz="2400" baseline="30000" dirty="0"/>
              <a:t>lab</a:t>
            </a:r>
            <a:r>
              <a:rPr lang="en-US" sz="2400" dirty="0"/>
              <a:t> / ART</a:t>
            </a:r>
          </a:p>
          <a:p>
            <a:pPr algn="ctr"/>
            <a:r>
              <a:rPr lang="en-US" sz="2400" dirty="0"/>
              <a:t>www.asic-reliability.com</a:t>
            </a:r>
          </a:p>
        </p:txBody>
      </p:sp>
    </p:spTree>
    <p:extLst>
      <p:ext uri="{BB962C8B-B14F-4D97-AF65-F5344CB8AC3E}">
        <p14:creationId xmlns:p14="http://schemas.microsoft.com/office/powerpoint/2010/main" val="5249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CNFET</a:t>
            </a:r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876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76" y="980728"/>
            <a:ext cx="4014788" cy="47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FINFET</a:t>
            </a:r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68275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7" y="1124744"/>
            <a:ext cx="4392487" cy="17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BULK</a:t>
            </a:r>
            <a:endParaRPr lang="en-US" dirty="0"/>
          </a:p>
        </p:txBody>
      </p:sp>
      <p:grpSp>
        <p:nvGrpSpPr>
          <p:cNvPr id="14" name="Grupo 13"/>
          <p:cNvGrpSpPr/>
          <p:nvPr/>
        </p:nvGrpSpPr>
        <p:grpSpPr>
          <a:xfrm>
            <a:off x="4435499" y="2720222"/>
            <a:ext cx="4040428" cy="2487329"/>
            <a:chOff x="154776" y="3099014"/>
            <a:chExt cx="4040428" cy="248732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76" y="3575912"/>
              <a:ext cx="3960440" cy="2010431"/>
            </a:xfrm>
            <a:prstGeom prst="rect">
              <a:avLst/>
            </a:prstGeom>
          </p:spPr>
        </p:pic>
        <p:cxnSp>
          <p:nvCxnSpPr>
            <p:cNvPr id="5" name="Conector de seta reta 4"/>
            <p:cNvCxnSpPr/>
            <p:nvPr/>
          </p:nvCxnSpPr>
          <p:spPr>
            <a:xfrm flipH="1">
              <a:off x="3342738" y="3612362"/>
              <a:ext cx="248287" cy="4924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>
              <a:off x="2010852" y="3468346"/>
              <a:ext cx="248287" cy="4924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658831" y="3714584"/>
              <a:ext cx="247136" cy="4459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de seta reta 7"/>
            <p:cNvCxnSpPr/>
            <p:nvPr/>
          </p:nvCxnSpPr>
          <p:spPr>
            <a:xfrm flipH="1" flipV="1">
              <a:off x="3045193" y="4363505"/>
              <a:ext cx="490793" cy="6054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1960294" y="3099014"/>
              <a:ext cx="628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Gate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77260" y="3369210"/>
              <a:ext cx="688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Drain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371132" y="3405146"/>
              <a:ext cx="824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Source</a:t>
              </a:r>
              <a:endParaRPr lang="pt-BR" dirty="0" smtClean="0"/>
            </a:p>
            <a:p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228908" y="4908506"/>
              <a:ext cx="554260" cy="298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Oxide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20679561">
              <a:off x="2273377" y="4656295"/>
              <a:ext cx="818525" cy="298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Substrate</a:t>
              </a:r>
              <a:endParaRPr lang="pt-BR" dirty="0"/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99" y="1015247"/>
            <a:ext cx="43053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2"/>
          <a:stretch/>
        </p:blipFill>
        <p:spPr bwMode="auto">
          <a:xfrm>
            <a:off x="6588224" y="3573016"/>
            <a:ext cx="1814314" cy="180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Integrated circuit technologies offer two kind of parameters:</a:t>
            </a:r>
          </a:p>
          <a:p>
            <a:pPr lvl="1"/>
            <a:r>
              <a:rPr lang="en-US" dirty="0" smtClean="0"/>
              <a:t>Design parameters (e.g. transistor width, transistor length)</a:t>
            </a:r>
          </a:p>
          <a:p>
            <a:pPr lvl="1"/>
            <a:r>
              <a:rPr lang="en-US" dirty="0" smtClean="0"/>
              <a:t>Technology parameters (e.g. doping, oxide thickness)</a:t>
            </a:r>
          </a:p>
          <a:p>
            <a:r>
              <a:rPr lang="en-US" dirty="0" smtClean="0"/>
              <a:t>Design parameters</a:t>
            </a:r>
          </a:p>
          <a:p>
            <a:pPr lvl="1"/>
            <a:r>
              <a:rPr lang="en-US" dirty="0" smtClean="0"/>
              <a:t>Constrained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Modifiable</a:t>
            </a:r>
            <a:r>
              <a:rPr lang="en-US" dirty="0" smtClean="0"/>
              <a:t> </a:t>
            </a:r>
            <a:r>
              <a:rPr lang="en-US" dirty="0"/>
              <a:t>by circuit designers</a:t>
            </a:r>
            <a:endParaRPr lang="en-US" dirty="0" smtClean="0"/>
          </a:p>
          <a:p>
            <a:r>
              <a:rPr lang="en-US" dirty="0" smtClean="0"/>
              <a:t>Technology parameters:</a:t>
            </a:r>
          </a:p>
          <a:p>
            <a:pPr lvl="1"/>
            <a:r>
              <a:rPr lang="en-US" dirty="0" smtClean="0"/>
              <a:t>Constrained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Not accessible </a:t>
            </a:r>
            <a:r>
              <a:rPr lang="en-US" dirty="0" smtClean="0"/>
              <a:t>by circuit designers</a:t>
            </a:r>
          </a:p>
          <a:p>
            <a:pPr lvl="1"/>
            <a:r>
              <a:rPr lang="en-US" dirty="0" smtClean="0"/>
              <a:t>Can be oriented to consumer applications profiles </a:t>
            </a:r>
            <a:br>
              <a:rPr lang="en-US" dirty="0" smtClean="0"/>
            </a:br>
            <a:r>
              <a:rPr lang="en-US" dirty="0" smtClean="0"/>
              <a:t>(e.g. High performance / Low-power)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Technology Parameters</a:t>
            </a:r>
            <a:endParaRPr lang="pt-BR" dirty="0"/>
          </a:p>
        </p:txBody>
      </p:sp>
      <p:pic>
        <p:nvPicPr>
          <p:cNvPr id="5122" name="Picture 2" descr="Rodrig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77" y="2636912"/>
            <a:ext cx="3524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Motivation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Question: </a:t>
            </a:r>
            <a:r>
              <a:rPr lang="en-US" dirty="0" smtClean="0">
                <a:solidFill>
                  <a:schemeClr val="accent2"/>
                </a:solidFill>
              </a:rPr>
              <a:t>How to chose values for technology parameters?</a:t>
            </a:r>
          </a:p>
          <a:p>
            <a:r>
              <a:rPr lang="en-US" dirty="0" smtClean="0"/>
              <a:t>Several </a:t>
            </a:r>
            <a:r>
              <a:rPr lang="en-US" dirty="0" smtClean="0">
                <a:solidFill>
                  <a:schemeClr val="accent2"/>
                </a:solidFill>
              </a:rPr>
              <a:t>constraints</a:t>
            </a:r>
            <a:r>
              <a:rPr lang="en-US" dirty="0" smtClean="0"/>
              <a:t>: I</a:t>
            </a:r>
            <a:r>
              <a:rPr lang="en-US" baseline="-25000" dirty="0" smtClean="0"/>
              <a:t>on</a:t>
            </a:r>
            <a:r>
              <a:rPr lang="en-US" dirty="0" smtClean="0"/>
              <a:t> vs.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off</a:t>
            </a:r>
            <a:r>
              <a:rPr lang="en-US" dirty="0" smtClean="0"/>
              <a:t> currents, area, gain, …</a:t>
            </a:r>
          </a:p>
          <a:p>
            <a:r>
              <a:rPr lang="en-US" dirty="0" smtClean="0"/>
              <a:t>Interesting for:</a:t>
            </a:r>
          </a:p>
          <a:p>
            <a:pPr lvl="1"/>
            <a:r>
              <a:rPr lang="en-US" dirty="0" smtClean="0"/>
              <a:t>Technology </a:t>
            </a:r>
            <a:r>
              <a:rPr lang="en-US" dirty="0" smtClean="0">
                <a:solidFill>
                  <a:schemeClr val="accent2"/>
                </a:solidFill>
              </a:rPr>
              <a:t>engineers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Researchers</a:t>
            </a:r>
            <a:r>
              <a:rPr lang="en-US" dirty="0" smtClean="0"/>
              <a:t> for novel technologies (CNTFET, SET, …)</a:t>
            </a:r>
          </a:p>
          <a:p>
            <a:r>
              <a:rPr lang="en-US" dirty="0" smtClean="0"/>
              <a:t>Common approach: </a:t>
            </a:r>
          </a:p>
          <a:p>
            <a:pPr lvl="1"/>
            <a:r>
              <a:rPr lang="en-US" dirty="0" smtClean="0"/>
              <a:t>Analysis using </a:t>
            </a:r>
            <a:r>
              <a:rPr lang="en-US" dirty="0">
                <a:solidFill>
                  <a:schemeClr val="accent2"/>
                </a:solidFill>
              </a:rPr>
              <a:t>selected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2"/>
                </a:solidFill>
              </a:rPr>
              <a:t>cells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(FO4 configuration)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Sweep</a:t>
            </a:r>
            <a:r>
              <a:rPr lang="en-US" dirty="0" smtClean="0"/>
              <a:t> of input parameters </a:t>
            </a:r>
            <a:br>
              <a:rPr lang="en-US" dirty="0" smtClean="0"/>
            </a:br>
            <a:r>
              <a:rPr lang="en-US" dirty="0" smtClean="0"/>
              <a:t>(e.g. slope, input value, …)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Technology Parameter Values</a:t>
            </a:r>
            <a:endParaRPr lang="pt-B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339751" y="4349931"/>
            <a:ext cx="77445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483473"/>
            <a:ext cx="3605448" cy="27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Problem: </a:t>
            </a:r>
            <a:r>
              <a:rPr lang="en-US" dirty="0" smtClean="0">
                <a:solidFill>
                  <a:schemeClr val="accent2"/>
                </a:solidFill>
              </a:rPr>
              <a:t>Common</a:t>
            </a:r>
            <a:r>
              <a:rPr lang="en-US" dirty="0" smtClean="0"/>
              <a:t> solution </a:t>
            </a:r>
            <a:r>
              <a:rPr lang="en-US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accurate</a:t>
            </a:r>
            <a:r>
              <a:rPr lang="en-US" dirty="0" smtClean="0"/>
              <a:t> enough</a:t>
            </a:r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Average CMOS PTM22 gains in relation to CMOS PTM32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Proposal: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Analysis </a:t>
            </a:r>
            <a:r>
              <a:rPr lang="en-US" dirty="0" smtClean="0"/>
              <a:t>of technology parameter </a:t>
            </a:r>
            <a:r>
              <a:rPr lang="en-US" dirty="0" smtClean="0">
                <a:solidFill>
                  <a:schemeClr val="accent2"/>
                </a:solidFill>
              </a:rPr>
              <a:t>based on actual designs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Novel Approach</a:t>
            </a:r>
            <a:endParaRPr lang="pt-BR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37815"/>
              </p:ext>
            </p:extLst>
          </p:nvPr>
        </p:nvGraphicFramePr>
        <p:xfrm>
          <a:off x="1475656" y="2132856"/>
          <a:ext cx="6408712" cy="307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36899" y="348562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34856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16%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25649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Presentation</a:t>
            </a:r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 bwMode="auto">
          <a:xfrm>
            <a:off x="326157" y="1055605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 smtClean="0"/>
              <a:t>Principal ideas:</a:t>
            </a:r>
          </a:p>
          <a:p>
            <a:pPr lvl="1"/>
            <a:r>
              <a:rPr lang="en-US" dirty="0" smtClean="0"/>
              <a:t>Analysis of technology parameters impact using </a:t>
            </a:r>
            <a:r>
              <a:rPr lang="en-US" dirty="0" smtClean="0">
                <a:solidFill>
                  <a:schemeClr val="accent2"/>
                </a:solidFill>
              </a:rPr>
              <a:t>characterized standard cell library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test designs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Interactive</a:t>
            </a:r>
            <a:r>
              <a:rPr lang="en-US" dirty="0" smtClean="0"/>
              <a:t> </a:t>
            </a:r>
            <a:r>
              <a:rPr lang="en-US" dirty="0"/>
              <a:t>parametric </a:t>
            </a:r>
            <a:r>
              <a:rPr lang="en-US" dirty="0" smtClean="0">
                <a:solidFill>
                  <a:schemeClr val="accent2"/>
                </a:solidFill>
              </a:rPr>
              <a:t>exploration </a:t>
            </a:r>
          </a:p>
          <a:p>
            <a:endParaRPr lang="en-US" dirty="0" smtClean="0"/>
          </a:p>
          <a:p>
            <a:r>
              <a:rPr lang="en-US" dirty="0" smtClean="0"/>
              <a:t>Application of comercial tool(s) for standard cell library characterization</a:t>
            </a:r>
          </a:p>
          <a:p>
            <a:r>
              <a:rPr lang="en-US" dirty="0" smtClean="0"/>
              <a:t>Technology can be given on </a:t>
            </a:r>
            <a:r>
              <a:rPr lang="en-US" dirty="0" smtClean="0">
                <a:solidFill>
                  <a:schemeClr val="accent2"/>
                </a:solidFill>
              </a:rPr>
              <a:t>Spice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Circuit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2"/>
                </a:solidFill>
              </a:rPr>
              <a:t>Verilog-A</a:t>
            </a:r>
            <a:r>
              <a:rPr lang="en-US" dirty="0" smtClean="0"/>
              <a:t> level</a:t>
            </a:r>
          </a:p>
          <a:p>
            <a:r>
              <a:rPr lang="en-US" dirty="0" smtClean="0"/>
              <a:t>Test designs oriented in future application of selected technology</a:t>
            </a:r>
          </a:p>
        </p:txBody>
      </p:sp>
    </p:spTree>
    <p:extLst>
      <p:ext uri="{BB962C8B-B14F-4D97-AF65-F5344CB8AC3E}">
        <p14:creationId xmlns:p14="http://schemas.microsoft.com/office/powerpoint/2010/main" val="20691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11" y="-27386"/>
            <a:ext cx="2814909" cy="6973343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Rectangle 3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61" name="Rectangle 3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7"/>
            <a:ext cx="4906888" cy="5281405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step </a:t>
            </a:r>
            <a:r>
              <a:rPr lang="en-US" dirty="0" smtClean="0"/>
              <a:t>flow: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Pre-Setup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Technology Parameter </a:t>
            </a:r>
            <a:r>
              <a:rPr lang="en-US" dirty="0" smtClean="0">
                <a:solidFill>
                  <a:schemeClr val="accent2"/>
                </a:solidFill>
              </a:rPr>
              <a:t>Exploration</a:t>
            </a:r>
          </a:p>
          <a:p>
            <a:r>
              <a:rPr lang="pt-BR" dirty="0" smtClean="0"/>
              <a:t>Pre-Setup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Environment Setup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Standard-cell</a:t>
            </a:r>
            <a:r>
              <a:rPr lang="pt-BR" dirty="0" smtClean="0"/>
              <a:t> representation</a:t>
            </a:r>
          </a:p>
          <a:p>
            <a:r>
              <a:rPr lang="en-US" dirty="0" smtClean="0"/>
              <a:t>Technology parameter Exploration</a:t>
            </a:r>
          </a:p>
          <a:p>
            <a:pPr lvl="1"/>
            <a:r>
              <a:rPr lang="pt-BR" dirty="0" smtClean="0"/>
              <a:t>Standard-cell </a:t>
            </a:r>
            <a:r>
              <a:rPr lang="pt-BR" dirty="0" smtClean="0">
                <a:solidFill>
                  <a:schemeClr val="accent2"/>
                </a:solidFill>
              </a:rPr>
              <a:t>characterization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Benchmark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>
                <a:solidFill>
                  <a:schemeClr val="accent2"/>
                </a:solidFill>
              </a:rPr>
              <a:t>analysis</a:t>
            </a:r>
            <a:endParaRPr lang="pt-BR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Design of </a:t>
            </a:r>
            <a:r>
              <a:rPr lang="en-US" dirty="0" smtClean="0">
                <a:solidFill>
                  <a:schemeClr val="accent2"/>
                </a:solidFill>
              </a:rPr>
              <a:t>standard cell library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2"/>
                </a:solidFill>
              </a:rPr>
              <a:t>default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parameter </a:t>
            </a:r>
            <a:r>
              <a:rPr lang="en-US" dirty="0" smtClean="0">
                <a:solidFill>
                  <a:schemeClr val="accent2"/>
                </a:solidFill>
              </a:rPr>
              <a:t>values</a:t>
            </a:r>
          </a:p>
          <a:p>
            <a:r>
              <a:rPr lang="en-US" dirty="0" smtClean="0"/>
              <a:t>Extraction of parameters for look-up tables in characterization flow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Selection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accent2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important</a:t>
            </a:r>
            <a:r>
              <a:rPr lang="en-US" dirty="0" smtClean="0"/>
              <a:t>  technology parameters and its ranges for exploration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pt-BR" dirty="0" err="1"/>
              <a:t>Pre</a:t>
            </a:r>
            <a:r>
              <a:rPr lang="pt-BR" dirty="0"/>
              <a:t>-Setup </a:t>
            </a:r>
            <a:r>
              <a:rPr lang="pt-BR" dirty="0" err="1"/>
              <a:t>Stage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251520" y="1198367"/>
            <a:ext cx="8571384" cy="374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/>
          </a:p>
        </p:txBody>
      </p:sp>
      <p:pic>
        <p:nvPicPr>
          <p:cNvPr id="3235" name="Imagem 3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86" y="3140968"/>
            <a:ext cx="4635651" cy="28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631</Words>
  <Application>Microsoft Office PowerPoint</Application>
  <PresentationFormat>Apresentação na tela (4:3)</PresentationFormat>
  <Paragraphs>171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Standarddesign</vt:lpstr>
      <vt:lpstr>MathType 6.0 Equation</vt:lpstr>
      <vt:lpstr>  Exploration of Technology Parameter Values of Integrated Circuits</vt:lpstr>
      <vt:lpstr>Apresentação do PowerPoint</vt:lpstr>
      <vt:lpstr>Outline</vt:lpstr>
      <vt:lpstr>Motivation</vt:lpstr>
      <vt:lpstr>Motivation</vt:lpstr>
      <vt:lpstr>Motivation</vt:lpstr>
      <vt:lpstr>Methodology</vt:lpstr>
      <vt:lpstr>Methodology</vt:lpstr>
      <vt:lpstr>Methodology</vt:lpstr>
      <vt:lpstr>Methodology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</vt:lpstr>
      <vt:lpstr>Apresentação do PowerPoint</vt:lpstr>
      <vt:lpstr>EXTRA CNFET</vt:lpstr>
      <vt:lpstr>EXTRA FINFET</vt:lpstr>
      <vt:lpstr>EXTRA BULK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Untersuchung und Reduzierung des Leckstroms integrierter Schaltungen in Nanometer-Technologien bei konstanten Performanceanforderungen</dc:title>
  <dc:creator/>
  <cp:lastModifiedBy/>
  <cp:revision>73</cp:revision>
  <dcterms:created xsi:type="dcterms:W3CDTF">1901-01-01T02:00:00Z</dcterms:created>
  <dcterms:modified xsi:type="dcterms:W3CDTF">2015-08-27T11:24:02Z</dcterms:modified>
</cp:coreProperties>
</file>